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7a0fec8ef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g7a0fec8efa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7a0fec8efa_0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g7a0fec8efa_0_15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7a0fec8efa_0_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g7a0fec8efa_0_15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7a0fec8efa_0_1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g7a0fec8efa_0_16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7a0fec8efa_0_1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g7a0fec8efa_0_17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7a0fec8efa_0_1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g7a0fec8efa_0_18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03924c12eea7cad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g203924c12eea7cad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03924c12eea7cad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g203924c12eea7cad_1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203924c12eea7cad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g203924c12eea7cad_2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203924c12eea7cad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g203924c12eea7cad_3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203924c12eea7cad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g203924c12eea7cad_3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7a0fec8efa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g7a0fec8efa_0_10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203924c12eea7cad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g203924c12eea7cad_4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203924c12eea7cad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g203924c12eea7cad_5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203924c12eea7cad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g203924c12eea7cad_6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203924c12eea7cad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g203924c12eea7cad_7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203924c12eea7cad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g203924c12eea7cad_7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7a0fec8efa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g7a0fec8efa_0_8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7a0fec8efa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g7a0fec8efa_0_11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a0fec8efa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g7a0fec8efa_0_9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7a0fec8efa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g7a0fec8efa_0_12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7a0fec8efa_0_1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g7a0fec8efa_0_19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7a0fec8efa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g7a0fec8efa_0_13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7a0fec8efa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g7a0fec8efa_0_14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.jp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.jp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54" name="Google Shape;54;p13"/>
          <p:cNvPicPr preferRelativeResize="0"/>
          <p:nvPr/>
        </p:nvPicPr>
        <p:blipFill rotWithShape="1">
          <a:blip r:embed="rId3">
            <a:alphaModFix/>
          </a:blip>
          <a:srcRect b="40464" l="0" r="4879" t="41915"/>
          <a:stretch/>
        </p:blipFill>
        <p:spPr>
          <a:xfrm>
            <a:off x="163995" y="4365192"/>
            <a:ext cx="2185623" cy="55461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5" name="Google Shape;55;p13"/>
          <p:cNvCxnSpPr/>
          <p:nvPr/>
        </p:nvCxnSpPr>
        <p:spPr>
          <a:xfrm>
            <a:off x="0" y="4265802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6" name="Google Shape;56;p13"/>
          <p:cNvSpPr txBox="1"/>
          <p:nvPr/>
        </p:nvSpPr>
        <p:spPr>
          <a:xfrm>
            <a:off x="5857612" y="4410785"/>
            <a:ext cx="33975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27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sz="1100"/>
          </a:p>
        </p:txBody>
      </p:sp>
      <p:sp>
        <p:nvSpPr>
          <p:cNvPr id="57" name="Google Shape;57;p13"/>
          <p:cNvSpPr txBox="1"/>
          <p:nvPr/>
        </p:nvSpPr>
        <p:spPr>
          <a:xfrm>
            <a:off x="441600" y="470025"/>
            <a:ext cx="37350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AutoNum type="arabicParenR"/>
            </a:pPr>
            <a:r>
              <a:rPr lang="fr" sz="1900"/>
              <a:t>What are electrolysis?</a:t>
            </a:r>
            <a:endParaRPr sz="19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31" name="Google Shape;131;p22"/>
          <p:cNvPicPr preferRelativeResize="0"/>
          <p:nvPr/>
        </p:nvPicPr>
        <p:blipFill rotWithShape="1">
          <a:blip r:embed="rId3">
            <a:alphaModFix/>
          </a:blip>
          <a:srcRect b="40464" l="0" r="4879" t="41915"/>
          <a:stretch/>
        </p:blipFill>
        <p:spPr>
          <a:xfrm>
            <a:off x="163995" y="4365192"/>
            <a:ext cx="2185623" cy="55461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2" name="Google Shape;132;p22"/>
          <p:cNvCxnSpPr/>
          <p:nvPr/>
        </p:nvCxnSpPr>
        <p:spPr>
          <a:xfrm>
            <a:off x="0" y="4265802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3" name="Google Shape;133;p22"/>
          <p:cNvSpPr txBox="1"/>
          <p:nvPr/>
        </p:nvSpPr>
        <p:spPr>
          <a:xfrm>
            <a:off x="5857612" y="4410785"/>
            <a:ext cx="33975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27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sz="1100"/>
          </a:p>
        </p:txBody>
      </p:sp>
      <p:sp>
        <p:nvSpPr>
          <p:cNvPr id="134" name="Google Shape;134;p22"/>
          <p:cNvSpPr txBox="1"/>
          <p:nvPr/>
        </p:nvSpPr>
        <p:spPr>
          <a:xfrm>
            <a:off x="947700" y="742800"/>
            <a:ext cx="6685200" cy="4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5) </a:t>
            </a:r>
            <a:r>
              <a:rPr lang="fr" sz="1900"/>
              <a:t>What charge is anode?</a:t>
            </a:r>
            <a:endParaRPr sz="1900"/>
          </a:p>
        </p:txBody>
      </p:sp>
      <p:sp>
        <p:nvSpPr>
          <p:cNvPr id="135" name="Google Shape;135;p22"/>
          <p:cNvSpPr txBox="1"/>
          <p:nvPr/>
        </p:nvSpPr>
        <p:spPr>
          <a:xfrm>
            <a:off x="986100" y="1536800"/>
            <a:ext cx="71718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Positive</a:t>
            </a:r>
            <a:endParaRPr sz="19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40" name="Google Shape;140;p23"/>
          <p:cNvPicPr preferRelativeResize="0"/>
          <p:nvPr/>
        </p:nvPicPr>
        <p:blipFill rotWithShape="1">
          <a:blip r:embed="rId3">
            <a:alphaModFix/>
          </a:blip>
          <a:srcRect b="40464" l="0" r="4879" t="41915"/>
          <a:stretch/>
        </p:blipFill>
        <p:spPr>
          <a:xfrm>
            <a:off x="163995" y="4365192"/>
            <a:ext cx="2185623" cy="55461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1" name="Google Shape;141;p23"/>
          <p:cNvCxnSpPr/>
          <p:nvPr/>
        </p:nvCxnSpPr>
        <p:spPr>
          <a:xfrm>
            <a:off x="0" y="4265802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2" name="Google Shape;142;p23"/>
          <p:cNvSpPr txBox="1"/>
          <p:nvPr/>
        </p:nvSpPr>
        <p:spPr>
          <a:xfrm>
            <a:off x="5857612" y="4410785"/>
            <a:ext cx="33975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27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sz="1100"/>
          </a:p>
        </p:txBody>
      </p:sp>
      <p:sp>
        <p:nvSpPr>
          <p:cNvPr id="143" name="Google Shape;143;p23"/>
          <p:cNvSpPr txBox="1"/>
          <p:nvPr/>
        </p:nvSpPr>
        <p:spPr>
          <a:xfrm>
            <a:off x="947700" y="742800"/>
            <a:ext cx="6685200" cy="4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6) </a:t>
            </a:r>
            <a:r>
              <a:rPr lang="fr" sz="1900"/>
              <a:t>What charge is cation?</a:t>
            </a:r>
            <a:endParaRPr sz="19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48" name="Google Shape;148;p24"/>
          <p:cNvPicPr preferRelativeResize="0"/>
          <p:nvPr/>
        </p:nvPicPr>
        <p:blipFill rotWithShape="1">
          <a:blip r:embed="rId3">
            <a:alphaModFix/>
          </a:blip>
          <a:srcRect b="40464" l="0" r="4879" t="41915"/>
          <a:stretch/>
        </p:blipFill>
        <p:spPr>
          <a:xfrm>
            <a:off x="163995" y="4365192"/>
            <a:ext cx="2185623" cy="55461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9" name="Google Shape;149;p24"/>
          <p:cNvCxnSpPr/>
          <p:nvPr/>
        </p:nvCxnSpPr>
        <p:spPr>
          <a:xfrm>
            <a:off x="0" y="4265802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50" name="Google Shape;150;p24"/>
          <p:cNvSpPr txBox="1"/>
          <p:nvPr/>
        </p:nvSpPr>
        <p:spPr>
          <a:xfrm>
            <a:off x="5857612" y="4410785"/>
            <a:ext cx="33975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27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sz="1100"/>
          </a:p>
        </p:txBody>
      </p:sp>
      <p:sp>
        <p:nvSpPr>
          <p:cNvPr id="151" name="Google Shape;151;p24"/>
          <p:cNvSpPr txBox="1"/>
          <p:nvPr/>
        </p:nvSpPr>
        <p:spPr>
          <a:xfrm>
            <a:off x="947700" y="742800"/>
            <a:ext cx="6685200" cy="4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6) </a:t>
            </a:r>
            <a:r>
              <a:rPr lang="fr" sz="1900"/>
              <a:t>What charge is cation?</a:t>
            </a:r>
            <a:endParaRPr sz="1900"/>
          </a:p>
        </p:txBody>
      </p:sp>
      <p:sp>
        <p:nvSpPr>
          <p:cNvPr id="152" name="Google Shape;152;p24"/>
          <p:cNvSpPr txBox="1"/>
          <p:nvPr/>
        </p:nvSpPr>
        <p:spPr>
          <a:xfrm>
            <a:off x="986100" y="1588050"/>
            <a:ext cx="71718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Positive</a:t>
            </a:r>
            <a:endParaRPr sz="19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57" name="Google Shape;157;p25"/>
          <p:cNvPicPr preferRelativeResize="0"/>
          <p:nvPr/>
        </p:nvPicPr>
        <p:blipFill rotWithShape="1">
          <a:blip r:embed="rId3">
            <a:alphaModFix/>
          </a:blip>
          <a:srcRect b="40464" l="0" r="4879" t="41915"/>
          <a:stretch/>
        </p:blipFill>
        <p:spPr>
          <a:xfrm>
            <a:off x="163995" y="4365192"/>
            <a:ext cx="2185623" cy="55461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8" name="Google Shape;158;p25"/>
          <p:cNvCxnSpPr/>
          <p:nvPr/>
        </p:nvCxnSpPr>
        <p:spPr>
          <a:xfrm>
            <a:off x="0" y="4265802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59" name="Google Shape;159;p25"/>
          <p:cNvSpPr txBox="1"/>
          <p:nvPr/>
        </p:nvSpPr>
        <p:spPr>
          <a:xfrm>
            <a:off x="5857612" y="4410785"/>
            <a:ext cx="33975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27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sz="1100"/>
          </a:p>
        </p:txBody>
      </p:sp>
      <p:sp>
        <p:nvSpPr>
          <p:cNvPr id="160" name="Google Shape;160;p25"/>
          <p:cNvSpPr txBox="1"/>
          <p:nvPr/>
        </p:nvSpPr>
        <p:spPr>
          <a:xfrm>
            <a:off x="947700" y="742800"/>
            <a:ext cx="6685200" cy="4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7) </a:t>
            </a:r>
            <a:r>
              <a:rPr lang="fr" sz="1900"/>
              <a:t>What charge is anion?</a:t>
            </a:r>
            <a:endParaRPr sz="19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65" name="Google Shape;165;p26"/>
          <p:cNvPicPr preferRelativeResize="0"/>
          <p:nvPr/>
        </p:nvPicPr>
        <p:blipFill rotWithShape="1">
          <a:blip r:embed="rId3">
            <a:alphaModFix/>
          </a:blip>
          <a:srcRect b="40464" l="0" r="4879" t="41915"/>
          <a:stretch/>
        </p:blipFill>
        <p:spPr>
          <a:xfrm>
            <a:off x="163995" y="4365192"/>
            <a:ext cx="2185623" cy="55461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6" name="Google Shape;166;p26"/>
          <p:cNvCxnSpPr/>
          <p:nvPr/>
        </p:nvCxnSpPr>
        <p:spPr>
          <a:xfrm>
            <a:off x="0" y="4265802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67" name="Google Shape;167;p26"/>
          <p:cNvSpPr txBox="1"/>
          <p:nvPr/>
        </p:nvSpPr>
        <p:spPr>
          <a:xfrm>
            <a:off x="5857612" y="4410785"/>
            <a:ext cx="33975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27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sz="1100"/>
          </a:p>
        </p:txBody>
      </p:sp>
      <p:sp>
        <p:nvSpPr>
          <p:cNvPr id="168" name="Google Shape;168;p26"/>
          <p:cNvSpPr txBox="1"/>
          <p:nvPr/>
        </p:nvSpPr>
        <p:spPr>
          <a:xfrm>
            <a:off x="947700" y="742800"/>
            <a:ext cx="6685200" cy="4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7) </a:t>
            </a:r>
            <a:r>
              <a:rPr lang="fr" sz="1900"/>
              <a:t>What charge is anion?</a:t>
            </a:r>
            <a:endParaRPr sz="1900"/>
          </a:p>
        </p:txBody>
      </p:sp>
      <p:sp>
        <p:nvSpPr>
          <p:cNvPr id="169" name="Google Shape;169;p26"/>
          <p:cNvSpPr txBox="1"/>
          <p:nvPr/>
        </p:nvSpPr>
        <p:spPr>
          <a:xfrm>
            <a:off x="922075" y="1741725"/>
            <a:ext cx="4303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/>
              <a:t>Negative</a:t>
            </a:r>
            <a:endParaRPr sz="2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74" name="Google Shape;174;p27"/>
          <p:cNvPicPr preferRelativeResize="0"/>
          <p:nvPr/>
        </p:nvPicPr>
        <p:blipFill rotWithShape="1">
          <a:blip r:embed="rId3">
            <a:alphaModFix/>
          </a:blip>
          <a:srcRect b="40464" l="0" r="4879" t="41915"/>
          <a:stretch/>
        </p:blipFill>
        <p:spPr>
          <a:xfrm>
            <a:off x="163995" y="4365192"/>
            <a:ext cx="2185623" cy="55461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5" name="Google Shape;175;p27"/>
          <p:cNvCxnSpPr/>
          <p:nvPr/>
        </p:nvCxnSpPr>
        <p:spPr>
          <a:xfrm>
            <a:off x="0" y="4265802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76" name="Google Shape;176;p27"/>
          <p:cNvSpPr txBox="1"/>
          <p:nvPr/>
        </p:nvSpPr>
        <p:spPr>
          <a:xfrm>
            <a:off x="5857612" y="4410785"/>
            <a:ext cx="33975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27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sz="1100"/>
          </a:p>
        </p:txBody>
      </p:sp>
      <p:sp>
        <p:nvSpPr>
          <p:cNvPr id="177" name="Google Shape;177;p27"/>
          <p:cNvSpPr txBox="1"/>
          <p:nvPr/>
        </p:nvSpPr>
        <p:spPr>
          <a:xfrm>
            <a:off x="947700" y="742800"/>
            <a:ext cx="66852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8) In a molten ionic solution what will be produced at the cathode?</a:t>
            </a:r>
            <a:endParaRPr sz="19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82" name="Google Shape;182;p28"/>
          <p:cNvPicPr preferRelativeResize="0"/>
          <p:nvPr/>
        </p:nvPicPr>
        <p:blipFill rotWithShape="1">
          <a:blip r:embed="rId3">
            <a:alphaModFix/>
          </a:blip>
          <a:srcRect b="40464" l="0" r="4879" t="41915"/>
          <a:stretch/>
        </p:blipFill>
        <p:spPr>
          <a:xfrm>
            <a:off x="163995" y="4365192"/>
            <a:ext cx="2185623" cy="55461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3" name="Google Shape;183;p28"/>
          <p:cNvCxnSpPr/>
          <p:nvPr/>
        </p:nvCxnSpPr>
        <p:spPr>
          <a:xfrm>
            <a:off x="0" y="4265802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84" name="Google Shape;184;p28"/>
          <p:cNvSpPr txBox="1"/>
          <p:nvPr/>
        </p:nvSpPr>
        <p:spPr>
          <a:xfrm>
            <a:off x="5857612" y="4410785"/>
            <a:ext cx="33975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27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sz="1100"/>
          </a:p>
        </p:txBody>
      </p:sp>
      <p:sp>
        <p:nvSpPr>
          <p:cNvPr id="185" name="Google Shape;185;p28"/>
          <p:cNvSpPr txBox="1"/>
          <p:nvPr/>
        </p:nvSpPr>
        <p:spPr>
          <a:xfrm>
            <a:off x="947700" y="742800"/>
            <a:ext cx="66852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8) In a molten ionic solution what will be produced at the cathode?</a:t>
            </a:r>
            <a:endParaRPr sz="1900"/>
          </a:p>
        </p:txBody>
      </p:sp>
      <p:sp>
        <p:nvSpPr>
          <p:cNvPr id="186" name="Google Shape;186;p28"/>
          <p:cNvSpPr txBox="1"/>
          <p:nvPr/>
        </p:nvSpPr>
        <p:spPr>
          <a:xfrm>
            <a:off x="918950" y="2148736"/>
            <a:ext cx="7614300" cy="4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The +ions in the solution to make the element</a:t>
            </a:r>
            <a:endParaRPr sz="19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91" name="Google Shape;191;p29"/>
          <p:cNvPicPr preferRelativeResize="0"/>
          <p:nvPr/>
        </p:nvPicPr>
        <p:blipFill rotWithShape="1">
          <a:blip r:embed="rId3">
            <a:alphaModFix/>
          </a:blip>
          <a:srcRect b="40464" l="0" r="4879" t="41915"/>
          <a:stretch/>
        </p:blipFill>
        <p:spPr>
          <a:xfrm>
            <a:off x="163995" y="4365192"/>
            <a:ext cx="2185623" cy="55461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2" name="Google Shape;192;p29"/>
          <p:cNvCxnSpPr/>
          <p:nvPr/>
        </p:nvCxnSpPr>
        <p:spPr>
          <a:xfrm>
            <a:off x="0" y="4265802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93" name="Google Shape;193;p29"/>
          <p:cNvSpPr txBox="1"/>
          <p:nvPr/>
        </p:nvSpPr>
        <p:spPr>
          <a:xfrm>
            <a:off x="5857612" y="4410785"/>
            <a:ext cx="33975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27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sz="1100"/>
          </a:p>
        </p:txBody>
      </p:sp>
      <p:sp>
        <p:nvSpPr>
          <p:cNvPr id="194" name="Google Shape;194;p29"/>
          <p:cNvSpPr txBox="1"/>
          <p:nvPr/>
        </p:nvSpPr>
        <p:spPr>
          <a:xfrm>
            <a:off x="947700" y="742800"/>
            <a:ext cx="66852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9</a:t>
            </a:r>
            <a:r>
              <a:rPr lang="fr" sz="1900"/>
              <a:t>) In a molten ionic solution what will be produced at the anode?</a:t>
            </a:r>
            <a:endParaRPr sz="19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99" name="Google Shape;199;p30"/>
          <p:cNvPicPr preferRelativeResize="0"/>
          <p:nvPr/>
        </p:nvPicPr>
        <p:blipFill rotWithShape="1">
          <a:blip r:embed="rId3">
            <a:alphaModFix/>
          </a:blip>
          <a:srcRect b="40464" l="0" r="4879" t="41915"/>
          <a:stretch/>
        </p:blipFill>
        <p:spPr>
          <a:xfrm>
            <a:off x="163995" y="4365192"/>
            <a:ext cx="2185623" cy="55461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0" name="Google Shape;200;p30"/>
          <p:cNvCxnSpPr/>
          <p:nvPr/>
        </p:nvCxnSpPr>
        <p:spPr>
          <a:xfrm>
            <a:off x="0" y="4265802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01" name="Google Shape;201;p30"/>
          <p:cNvSpPr txBox="1"/>
          <p:nvPr/>
        </p:nvSpPr>
        <p:spPr>
          <a:xfrm>
            <a:off x="5857612" y="4410785"/>
            <a:ext cx="33975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27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sz="1100"/>
          </a:p>
        </p:txBody>
      </p:sp>
      <p:sp>
        <p:nvSpPr>
          <p:cNvPr id="202" name="Google Shape;202;p30"/>
          <p:cNvSpPr txBox="1"/>
          <p:nvPr/>
        </p:nvSpPr>
        <p:spPr>
          <a:xfrm>
            <a:off x="947700" y="742800"/>
            <a:ext cx="66852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9) In a molten ionic solution what will be produced at the anode?</a:t>
            </a:r>
            <a:endParaRPr sz="1900"/>
          </a:p>
        </p:txBody>
      </p:sp>
      <p:sp>
        <p:nvSpPr>
          <p:cNvPr id="203" name="Google Shape;203;p30"/>
          <p:cNvSpPr txBox="1"/>
          <p:nvPr/>
        </p:nvSpPr>
        <p:spPr>
          <a:xfrm>
            <a:off x="918958" y="2148733"/>
            <a:ext cx="7315200" cy="4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The -ions in the soluti</a:t>
            </a:r>
            <a:r>
              <a:rPr lang="fr" sz="1900"/>
              <a:t>on</a:t>
            </a:r>
            <a:r>
              <a:rPr lang="fr" sz="1900"/>
              <a:t> to make the element </a:t>
            </a:r>
            <a:endParaRPr sz="19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208" name="Google Shape;208;p31"/>
          <p:cNvPicPr preferRelativeResize="0"/>
          <p:nvPr/>
        </p:nvPicPr>
        <p:blipFill rotWithShape="1">
          <a:blip r:embed="rId3">
            <a:alphaModFix/>
          </a:blip>
          <a:srcRect b="40464" l="0" r="4879" t="41915"/>
          <a:stretch/>
        </p:blipFill>
        <p:spPr>
          <a:xfrm>
            <a:off x="163995" y="4365192"/>
            <a:ext cx="2185623" cy="55461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9" name="Google Shape;209;p31"/>
          <p:cNvCxnSpPr/>
          <p:nvPr/>
        </p:nvCxnSpPr>
        <p:spPr>
          <a:xfrm>
            <a:off x="0" y="4265802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10" name="Google Shape;210;p31"/>
          <p:cNvSpPr txBox="1"/>
          <p:nvPr/>
        </p:nvSpPr>
        <p:spPr>
          <a:xfrm>
            <a:off x="5857612" y="4410785"/>
            <a:ext cx="33975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27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sz="1100"/>
          </a:p>
        </p:txBody>
      </p:sp>
      <p:sp>
        <p:nvSpPr>
          <p:cNvPr id="211" name="Google Shape;211;p31"/>
          <p:cNvSpPr txBox="1"/>
          <p:nvPr/>
        </p:nvSpPr>
        <p:spPr>
          <a:xfrm>
            <a:off x="947700" y="742800"/>
            <a:ext cx="6685200" cy="4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10) what is the rule at the cathode for aqueous element ?</a:t>
            </a:r>
            <a:endParaRPr sz="19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62" name="Google Shape;62;p14"/>
          <p:cNvPicPr preferRelativeResize="0"/>
          <p:nvPr/>
        </p:nvPicPr>
        <p:blipFill rotWithShape="1">
          <a:blip r:embed="rId3">
            <a:alphaModFix/>
          </a:blip>
          <a:srcRect b="40464" l="0" r="4879" t="41915"/>
          <a:stretch/>
        </p:blipFill>
        <p:spPr>
          <a:xfrm>
            <a:off x="163995" y="4365192"/>
            <a:ext cx="2185623" cy="55461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3" name="Google Shape;63;p14"/>
          <p:cNvCxnSpPr/>
          <p:nvPr/>
        </p:nvCxnSpPr>
        <p:spPr>
          <a:xfrm>
            <a:off x="0" y="4265802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4" name="Google Shape;64;p14"/>
          <p:cNvSpPr txBox="1"/>
          <p:nvPr/>
        </p:nvSpPr>
        <p:spPr>
          <a:xfrm>
            <a:off x="5857612" y="4410785"/>
            <a:ext cx="33975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27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sz="1100"/>
          </a:p>
        </p:txBody>
      </p:sp>
      <p:sp>
        <p:nvSpPr>
          <p:cNvPr id="65" name="Google Shape;65;p14"/>
          <p:cNvSpPr txBox="1"/>
          <p:nvPr/>
        </p:nvSpPr>
        <p:spPr>
          <a:xfrm>
            <a:off x="441600" y="470025"/>
            <a:ext cx="37350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AutoNum type="arabicParenR"/>
            </a:pPr>
            <a:r>
              <a:rPr lang="fr" sz="1900"/>
              <a:t>What are electrolysis?</a:t>
            </a:r>
            <a:endParaRPr sz="1900"/>
          </a:p>
        </p:txBody>
      </p:sp>
      <p:sp>
        <p:nvSpPr>
          <p:cNvPr id="66" name="Google Shape;66;p14"/>
          <p:cNvSpPr txBox="1"/>
          <p:nvPr/>
        </p:nvSpPr>
        <p:spPr>
          <a:xfrm>
            <a:off x="523750" y="1342950"/>
            <a:ext cx="8338500" cy="10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Electrolysis</a:t>
            </a:r>
            <a:r>
              <a:rPr lang="fr" sz="1900"/>
              <a:t> is when there is </a:t>
            </a:r>
            <a:r>
              <a:rPr lang="fr" sz="1900"/>
              <a:t>electricity</a:t>
            </a:r>
            <a:r>
              <a:rPr lang="fr" sz="1900"/>
              <a:t> that passes through a molten or aqueous ionic compound which will break down compounds into different elements at different electrodes.</a:t>
            </a:r>
            <a:endParaRPr sz="19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216" name="Google Shape;216;p32"/>
          <p:cNvPicPr preferRelativeResize="0"/>
          <p:nvPr/>
        </p:nvPicPr>
        <p:blipFill rotWithShape="1">
          <a:blip r:embed="rId3">
            <a:alphaModFix/>
          </a:blip>
          <a:srcRect b="40464" l="0" r="4879" t="41915"/>
          <a:stretch/>
        </p:blipFill>
        <p:spPr>
          <a:xfrm>
            <a:off x="163995" y="4365192"/>
            <a:ext cx="2185623" cy="55461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7" name="Google Shape;217;p32"/>
          <p:cNvCxnSpPr/>
          <p:nvPr/>
        </p:nvCxnSpPr>
        <p:spPr>
          <a:xfrm>
            <a:off x="0" y="4265802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18" name="Google Shape;218;p32"/>
          <p:cNvSpPr txBox="1"/>
          <p:nvPr/>
        </p:nvSpPr>
        <p:spPr>
          <a:xfrm>
            <a:off x="5857612" y="4410785"/>
            <a:ext cx="33975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27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sz="1100"/>
          </a:p>
        </p:txBody>
      </p:sp>
      <p:sp>
        <p:nvSpPr>
          <p:cNvPr id="219" name="Google Shape;219;p32"/>
          <p:cNvSpPr txBox="1"/>
          <p:nvPr/>
        </p:nvSpPr>
        <p:spPr>
          <a:xfrm>
            <a:off x="947700" y="742800"/>
            <a:ext cx="6685200" cy="4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10) what is the rule at the cathode for aqueous element ?</a:t>
            </a:r>
            <a:endParaRPr sz="1900"/>
          </a:p>
        </p:txBody>
      </p:sp>
      <p:sp>
        <p:nvSpPr>
          <p:cNvPr id="220" name="Google Shape;220;p32"/>
          <p:cNvSpPr txBox="1"/>
          <p:nvPr/>
        </p:nvSpPr>
        <p:spPr>
          <a:xfrm>
            <a:off x="918958" y="2148733"/>
            <a:ext cx="7315200" cy="13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If + ions (metals) are group 1,2, aluminium or acids then hydrogen will be produced. If +ions (metals) are less reactive than hydrogen, the metal will be produced.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225" name="Google Shape;225;p33"/>
          <p:cNvPicPr preferRelativeResize="0"/>
          <p:nvPr/>
        </p:nvPicPr>
        <p:blipFill rotWithShape="1">
          <a:blip r:embed="rId3">
            <a:alphaModFix/>
          </a:blip>
          <a:srcRect b="40464" l="0" r="4879" t="41915"/>
          <a:stretch/>
        </p:blipFill>
        <p:spPr>
          <a:xfrm>
            <a:off x="163995" y="4365192"/>
            <a:ext cx="2185623" cy="55461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6" name="Google Shape;226;p33"/>
          <p:cNvCxnSpPr/>
          <p:nvPr/>
        </p:nvCxnSpPr>
        <p:spPr>
          <a:xfrm>
            <a:off x="0" y="4265802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27" name="Google Shape;227;p33"/>
          <p:cNvSpPr txBox="1"/>
          <p:nvPr/>
        </p:nvSpPr>
        <p:spPr>
          <a:xfrm>
            <a:off x="5857612" y="4410785"/>
            <a:ext cx="33975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27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sz="1100"/>
          </a:p>
        </p:txBody>
      </p:sp>
      <p:sp>
        <p:nvSpPr>
          <p:cNvPr id="228" name="Google Shape;228;p33"/>
          <p:cNvSpPr txBox="1"/>
          <p:nvPr/>
        </p:nvSpPr>
        <p:spPr>
          <a:xfrm>
            <a:off x="947700" y="742800"/>
            <a:ext cx="6685200" cy="4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11) what is the rule at the anode for aqueous element ?</a:t>
            </a:r>
            <a:endParaRPr sz="19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233" name="Google Shape;233;p34"/>
          <p:cNvPicPr preferRelativeResize="0"/>
          <p:nvPr/>
        </p:nvPicPr>
        <p:blipFill rotWithShape="1">
          <a:blip r:embed="rId3">
            <a:alphaModFix/>
          </a:blip>
          <a:srcRect b="40464" l="0" r="4879" t="41915"/>
          <a:stretch/>
        </p:blipFill>
        <p:spPr>
          <a:xfrm>
            <a:off x="163995" y="4365192"/>
            <a:ext cx="2185623" cy="55461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34" name="Google Shape;234;p34"/>
          <p:cNvCxnSpPr/>
          <p:nvPr/>
        </p:nvCxnSpPr>
        <p:spPr>
          <a:xfrm>
            <a:off x="0" y="4265802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35" name="Google Shape;235;p34"/>
          <p:cNvSpPr txBox="1"/>
          <p:nvPr/>
        </p:nvSpPr>
        <p:spPr>
          <a:xfrm>
            <a:off x="5857612" y="4410785"/>
            <a:ext cx="33975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27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sz="1100"/>
          </a:p>
        </p:txBody>
      </p:sp>
      <p:sp>
        <p:nvSpPr>
          <p:cNvPr id="236" name="Google Shape;236;p34"/>
          <p:cNvSpPr txBox="1"/>
          <p:nvPr/>
        </p:nvSpPr>
        <p:spPr>
          <a:xfrm>
            <a:off x="947700" y="742800"/>
            <a:ext cx="6685200" cy="4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11) what is the rule at the anode for aqueous element ?</a:t>
            </a:r>
            <a:endParaRPr sz="1900"/>
          </a:p>
        </p:txBody>
      </p:sp>
      <p:sp>
        <p:nvSpPr>
          <p:cNvPr id="237" name="Google Shape;237;p34"/>
          <p:cNvSpPr txBox="1"/>
          <p:nvPr/>
        </p:nvSpPr>
        <p:spPr>
          <a:xfrm>
            <a:off x="918958" y="2148733"/>
            <a:ext cx="7315200" cy="13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 If -ions are halogens like Cl-,Br- or I- then the halogens will be produced. If -ions are not an halogen like So4</a:t>
            </a:r>
            <a:r>
              <a:rPr baseline="30000" lang="fr" sz="1900"/>
              <a:t>2-</a:t>
            </a:r>
            <a:r>
              <a:rPr lang="fr" sz="1900"/>
              <a:t>,NO</a:t>
            </a:r>
            <a:r>
              <a:rPr baseline="-25000" lang="fr" sz="1900"/>
              <a:t>3</a:t>
            </a:r>
            <a:r>
              <a:rPr baseline="30000" lang="fr" sz="1900"/>
              <a:t>-</a:t>
            </a:r>
            <a:r>
              <a:rPr lang="fr" sz="1900"/>
              <a:t> then oxygen will be produced.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242" name="Google Shape;242;p35"/>
          <p:cNvPicPr preferRelativeResize="0"/>
          <p:nvPr/>
        </p:nvPicPr>
        <p:blipFill rotWithShape="1">
          <a:blip r:embed="rId3">
            <a:alphaModFix/>
          </a:blip>
          <a:srcRect b="40464" l="0" r="4879" t="41915"/>
          <a:stretch/>
        </p:blipFill>
        <p:spPr>
          <a:xfrm>
            <a:off x="163995" y="4365192"/>
            <a:ext cx="2185623" cy="55461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43" name="Google Shape;243;p35"/>
          <p:cNvCxnSpPr/>
          <p:nvPr/>
        </p:nvCxnSpPr>
        <p:spPr>
          <a:xfrm>
            <a:off x="0" y="4265802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44" name="Google Shape;244;p35"/>
          <p:cNvSpPr txBox="1"/>
          <p:nvPr/>
        </p:nvSpPr>
        <p:spPr>
          <a:xfrm>
            <a:off x="5857612" y="4410785"/>
            <a:ext cx="33975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27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sz="1100"/>
          </a:p>
        </p:txBody>
      </p:sp>
      <p:sp>
        <p:nvSpPr>
          <p:cNvPr id="245" name="Google Shape;245;p35"/>
          <p:cNvSpPr txBox="1"/>
          <p:nvPr/>
        </p:nvSpPr>
        <p:spPr>
          <a:xfrm>
            <a:off x="947700" y="742800"/>
            <a:ext cx="66852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12) what is the rule at the anode for aqueous element ? Exception</a:t>
            </a:r>
            <a:endParaRPr sz="19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250" name="Google Shape;250;p36"/>
          <p:cNvPicPr preferRelativeResize="0"/>
          <p:nvPr/>
        </p:nvPicPr>
        <p:blipFill rotWithShape="1">
          <a:blip r:embed="rId3">
            <a:alphaModFix/>
          </a:blip>
          <a:srcRect b="40464" l="0" r="4879" t="41915"/>
          <a:stretch/>
        </p:blipFill>
        <p:spPr>
          <a:xfrm>
            <a:off x="163995" y="4365192"/>
            <a:ext cx="2185623" cy="55461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51" name="Google Shape;251;p36"/>
          <p:cNvCxnSpPr/>
          <p:nvPr/>
        </p:nvCxnSpPr>
        <p:spPr>
          <a:xfrm>
            <a:off x="0" y="4265802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52" name="Google Shape;252;p36"/>
          <p:cNvSpPr txBox="1"/>
          <p:nvPr/>
        </p:nvSpPr>
        <p:spPr>
          <a:xfrm>
            <a:off x="5857612" y="4410785"/>
            <a:ext cx="33975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27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sz="1100"/>
          </a:p>
        </p:txBody>
      </p:sp>
      <p:sp>
        <p:nvSpPr>
          <p:cNvPr id="253" name="Google Shape;253;p36"/>
          <p:cNvSpPr txBox="1"/>
          <p:nvPr/>
        </p:nvSpPr>
        <p:spPr>
          <a:xfrm>
            <a:off x="947700" y="742800"/>
            <a:ext cx="66852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12) what is the rule at the anode for aqueous element ? Exception</a:t>
            </a:r>
            <a:endParaRPr sz="1900"/>
          </a:p>
        </p:txBody>
      </p:sp>
      <p:sp>
        <p:nvSpPr>
          <p:cNvPr id="254" name="Google Shape;254;p36"/>
          <p:cNvSpPr txBox="1"/>
          <p:nvPr/>
        </p:nvSpPr>
        <p:spPr>
          <a:xfrm>
            <a:off x="918958" y="2148733"/>
            <a:ext cx="7315200" cy="16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The electrodes are the same as the solution like if you have electrodes of copper and have a solution of copper compound, the metal anode will lose mass because the copper atoms change to copper ions and go into solution.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71" name="Google Shape;71;p15"/>
          <p:cNvPicPr preferRelativeResize="0"/>
          <p:nvPr/>
        </p:nvPicPr>
        <p:blipFill rotWithShape="1">
          <a:blip r:embed="rId3">
            <a:alphaModFix/>
          </a:blip>
          <a:srcRect b="40464" l="0" r="4879" t="41915"/>
          <a:stretch/>
        </p:blipFill>
        <p:spPr>
          <a:xfrm>
            <a:off x="163995" y="4365192"/>
            <a:ext cx="2185623" cy="55461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2" name="Google Shape;72;p15"/>
          <p:cNvCxnSpPr/>
          <p:nvPr/>
        </p:nvCxnSpPr>
        <p:spPr>
          <a:xfrm>
            <a:off x="0" y="4265802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3" name="Google Shape;73;p15"/>
          <p:cNvSpPr txBox="1"/>
          <p:nvPr/>
        </p:nvSpPr>
        <p:spPr>
          <a:xfrm>
            <a:off x="5857612" y="4410785"/>
            <a:ext cx="33975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27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sz="1100"/>
          </a:p>
        </p:txBody>
      </p:sp>
      <p:sp>
        <p:nvSpPr>
          <p:cNvPr id="74" name="Google Shape;74;p15"/>
          <p:cNvSpPr txBox="1"/>
          <p:nvPr/>
        </p:nvSpPr>
        <p:spPr>
          <a:xfrm>
            <a:off x="896475" y="563500"/>
            <a:ext cx="72741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2) What are electrodes made of?</a:t>
            </a:r>
            <a:endParaRPr sz="19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79" name="Google Shape;79;p16"/>
          <p:cNvPicPr preferRelativeResize="0"/>
          <p:nvPr/>
        </p:nvPicPr>
        <p:blipFill rotWithShape="1">
          <a:blip r:embed="rId3">
            <a:alphaModFix/>
          </a:blip>
          <a:srcRect b="40464" l="0" r="4879" t="41915"/>
          <a:stretch/>
        </p:blipFill>
        <p:spPr>
          <a:xfrm>
            <a:off x="163995" y="4365192"/>
            <a:ext cx="2185623" cy="55461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0" name="Google Shape;80;p16"/>
          <p:cNvCxnSpPr/>
          <p:nvPr/>
        </p:nvCxnSpPr>
        <p:spPr>
          <a:xfrm>
            <a:off x="0" y="4265802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1" name="Google Shape;81;p16"/>
          <p:cNvSpPr txBox="1"/>
          <p:nvPr/>
        </p:nvSpPr>
        <p:spPr>
          <a:xfrm>
            <a:off x="5857612" y="4410785"/>
            <a:ext cx="33975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27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sz="1100"/>
          </a:p>
        </p:txBody>
      </p:sp>
      <p:sp>
        <p:nvSpPr>
          <p:cNvPr id="82" name="Google Shape;82;p16"/>
          <p:cNvSpPr txBox="1"/>
          <p:nvPr/>
        </p:nvSpPr>
        <p:spPr>
          <a:xfrm>
            <a:off x="896475" y="563500"/>
            <a:ext cx="72741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2) </a:t>
            </a:r>
            <a:r>
              <a:rPr lang="fr" sz="1900"/>
              <a:t>What are electrodes made of?</a:t>
            </a:r>
            <a:endParaRPr sz="1900"/>
          </a:p>
        </p:txBody>
      </p:sp>
      <p:sp>
        <p:nvSpPr>
          <p:cNvPr id="83" name="Google Shape;83;p16"/>
          <p:cNvSpPr txBox="1"/>
          <p:nvPr/>
        </p:nvSpPr>
        <p:spPr>
          <a:xfrm>
            <a:off x="768400" y="1255050"/>
            <a:ext cx="72741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Electrodes are made of </a:t>
            </a:r>
            <a:r>
              <a:rPr lang="fr" sz="1900"/>
              <a:t>graphene</a:t>
            </a:r>
            <a:r>
              <a:rPr lang="fr" sz="1900"/>
              <a:t> or </a:t>
            </a:r>
            <a:r>
              <a:rPr lang="fr" sz="1900"/>
              <a:t>platinum</a:t>
            </a:r>
            <a:r>
              <a:rPr lang="fr" sz="1900"/>
              <a:t> because they need to be inert (unreactive)</a:t>
            </a:r>
            <a:endParaRPr sz="19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88" name="Google Shape;88;p17"/>
          <p:cNvPicPr preferRelativeResize="0"/>
          <p:nvPr/>
        </p:nvPicPr>
        <p:blipFill rotWithShape="1">
          <a:blip r:embed="rId3">
            <a:alphaModFix/>
          </a:blip>
          <a:srcRect b="40464" l="0" r="4879" t="41915"/>
          <a:stretch/>
        </p:blipFill>
        <p:spPr>
          <a:xfrm>
            <a:off x="163995" y="4365192"/>
            <a:ext cx="2185623" cy="55461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9" name="Google Shape;89;p17"/>
          <p:cNvCxnSpPr/>
          <p:nvPr/>
        </p:nvCxnSpPr>
        <p:spPr>
          <a:xfrm>
            <a:off x="0" y="4265802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0" name="Google Shape;90;p17"/>
          <p:cNvSpPr txBox="1"/>
          <p:nvPr/>
        </p:nvSpPr>
        <p:spPr>
          <a:xfrm>
            <a:off x="5857612" y="4410785"/>
            <a:ext cx="33975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27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sz="1100"/>
          </a:p>
        </p:txBody>
      </p:sp>
      <p:sp>
        <p:nvSpPr>
          <p:cNvPr id="91" name="Google Shape;91;p17"/>
          <p:cNvSpPr txBox="1"/>
          <p:nvPr/>
        </p:nvSpPr>
        <p:spPr>
          <a:xfrm>
            <a:off x="589100" y="640325"/>
            <a:ext cx="7223100" cy="4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3) </a:t>
            </a:r>
            <a:r>
              <a:rPr lang="fr" sz="1900"/>
              <a:t>Apparatus</a:t>
            </a:r>
            <a:r>
              <a:rPr lang="fr" sz="1900"/>
              <a:t> for electrolysis</a:t>
            </a:r>
            <a:endParaRPr sz="19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96" name="Google Shape;96;p18"/>
          <p:cNvPicPr preferRelativeResize="0"/>
          <p:nvPr/>
        </p:nvPicPr>
        <p:blipFill rotWithShape="1">
          <a:blip r:embed="rId3">
            <a:alphaModFix/>
          </a:blip>
          <a:srcRect b="40464" l="0" r="4879" t="41915"/>
          <a:stretch/>
        </p:blipFill>
        <p:spPr>
          <a:xfrm>
            <a:off x="163995" y="4365192"/>
            <a:ext cx="2185623" cy="55461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7" name="Google Shape;97;p18"/>
          <p:cNvCxnSpPr/>
          <p:nvPr/>
        </p:nvCxnSpPr>
        <p:spPr>
          <a:xfrm>
            <a:off x="0" y="4265802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8" name="Google Shape;98;p18"/>
          <p:cNvSpPr txBox="1"/>
          <p:nvPr/>
        </p:nvSpPr>
        <p:spPr>
          <a:xfrm>
            <a:off x="5857612" y="4410785"/>
            <a:ext cx="33975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27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sz="1100"/>
          </a:p>
        </p:txBody>
      </p:sp>
      <p:sp>
        <p:nvSpPr>
          <p:cNvPr id="99" name="Google Shape;99;p18"/>
          <p:cNvSpPr txBox="1"/>
          <p:nvPr/>
        </p:nvSpPr>
        <p:spPr>
          <a:xfrm>
            <a:off x="589100" y="640325"/>
            <a:ext cx="7223100" cy="4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3) </a:t>
            </a:r>
            <a:r>
              <a:rPr lang="fr" sz="1900"/>
              <a:t>Apparatus for electrolysis</a:t>
            </a:r>
            <a:endParaRPr sz="1900"/>
          </a:p>
        </p:txBody>
      </p:sp>
      <p:sp>
        <p:nvSpPr>
          <p:cNvPr id="100" name="Google Shape;100;p18"/>
          <p:cNvSpPr txBox="1"/>
          <p:nvPr/>
        </p:nvSpPr>
        <p:spPr>
          <a:xfrm>
            <a:off x="4405525" y="2040750"/>
            <a:ext cx="4456800" cy="10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This diagram show the </a:t>
            </a:r>
            <a:r>
              <a:rPr lang="fr" sz="1900"/>
              <a:t>apparatus</a:t>
            </a:r>
            <a:r>
              <a:rPr lang="fr" sz="1900"/>
              <a:t> and will create a </a:t>
            </a:r>
            <a:r>
              <a:rPr lang="fr" sz="1900"/>
              <a:t>complete</a:t>
            </a:r>
            <a:r>
              <a:rPr lang="fr" sz="1900"/>
              <a:t> circuit as electrons are free to move</a:t>
            </a:r>
            <a:endParaRPr sz="1900"/>
          </a:p>
        </p:txBody>
      </p:sp>
      <p:pic>
        <p:nvPicPr>
          <p:cNvPr id="101" name="Google Shape;101;p18"/>
          <p:cNvPicPr preferRelativeResize="0"/>
          <p:nvPr/>
        </p:nvPicPr>
        <p:blipFill rotWithShape="1">
          <a:blip r:embed="rId4">
            <a:alphaModFix/>
          </a:blip>
          <a:srcRect b="10939" l="9166" r="21282" t="5364"/>
          <a:stretch/>
        </p:blipFill>
        <p:spPr>
          <a:xfrm>
            <a:off x="333125" y="1543788"/>
            <a:ext cx="3829050" cy="2295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06" name="Google Shape;106;p19"/>
          <p:cNvPicPr preferRelativeResize="0"/>
          <p:nvPr/>
        </p:nvPicPr>
        <p:blipFill rotWithShape="1">
          <a:blip r:embed="rId3">
            <a:alphaModFix/>
          </a:blip>
          <a:srcRect b="40464" l="0" r="4879" t="41915"/>
          <a:stretch/>
        </p:blipFill>
        <p:spPr>
          <a:xfrm>
            <a:off x="163995" y="4365192"/>
            <a:ext cx="2185623" cy="55461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7" name="Google Shape;107;p19"/>
          <p:cNvCxnSpPr/>
          <p:nvPr/>
        </p:nvCxnSpPr>
        <p:spPr>
          <a:xfrm>
            <a:off x="0" y="4265802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8" name="Google Shape;108;p19"/>
          <p:cNvSpPr txBox="1"/>
          <p:nvPr/>
        </p:nvSpPr>
        <p:spPr>
          <a:xfrm>
            <a:off x="5857612" y="4410785"/>
            <a:ext cx="33975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27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sz="1100"/>
          </a:p>
        </p:txBody>
      </p:sp>
      <p:sp>
        <p:nvSpPr>
          <p:cNvPr id="109" name="Google Shape;109;p19"/>
          <p:cNvSpPr txBox="1"/>
          <p:nvPr/>
        </p:nvSpPr>
        <p:spPr>
          <a:xfrm>
            <a:off x="947700" y="742800"/>
            <a:ext cx="66852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4) </a:t>
            </a:r>
            <a:r>
              <a:rPr lang="fr" sz="1900"/>
              <a:t>What charge is cathode and what will be attracted to this one?</a:t>
            </a:r>
            <a:endParaRPr sz="19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14" name="Google Shape;114;p20"/>
          <p:cNvPicPr preferRelativeResize="0"/>
          <p:nvPr/>
        </p:nvPicPr>
        <p:blipFill rotWithShape="1">
          <a:blip r:embed="rId3">
            <a:alphaModFix/>
          </a:blip>
          <a:srcRect b="40464" l="0" r="4879" t="41915"/>
          <a:stretch/>
        </p:blipFill>
        <p:spPr>
          <a:xfrm>
            <a:off x="163995" y="4365192"/>
            <a:ext cx="2185623" cy="55461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5" name="Google Shape;115;p20"/>
          <p:cNvCxnSpPr/>
          <p:nvPr/>
        </p:nvCxnSpPr>
        <p:spPr>
          <a:xfrm>
            <a:off x="0" y="4265802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6" name="Google Shape;116;p20"/>
          <p:cNvSpPr txBox="1"/>
          <p:nvPr/>
        </p:nvSpPr>
        <p:spPr>
          <a:xfrm>
            <a:off x="5857612" y="4410785"/>
            <a:ext cx="33975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27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sz="1100"/>
          </a:p>
        </p:txBody>
      </p:sp>
      <p:sp>
        <p:nvSpPr>
          <p:cNvPr id="117" name="Google Shape;117;p20"/>
          <p:cNvSpPr txBox="1"/>
          <p:nvPr/>
        </p:nvSpPr>
        <p:spPr>
          <a:xfrm>
            <a:off x="947700" y="742800"/>
            <a:ext cx="66852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4) </a:t>
            </a:r>
            <a:r>
              <a:rPr lang="fr" sz="1900"/>
              <a:t>What charge is cathode and what will be attracted to this one?</a:t>
            </a:r>
            <a:endParaRPr sz="1900"/>
          </a:p>
        </p:txBody>
      </p:sp>
      <p:sp>
        <p:nvSpPr>
          <p:cNvPr id="118" name="Google Shape;118;p20"/>
          <p:cNvSpPr txBox="1"/>
          <p:nvPr/>
        </p:nvSpPr>
        <p:spPr>
          <a:xfrm>
            <a:off x="883650" y="2094750"/>
            <a:ext cx="73767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Negative and the cation will be </a:t>
            </a:r>
            <a:r>
              <a:rPr lang="fr" sz="1900"/>
              <a:t>attracted</a:t>
            </a:r>
            <a:endParaRPr sz="19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23" name="Google Shape;123;p21"/>
          <p:cNvPicPr preferRelativeResize="0"/>
          <p:nvPr/>
        </p:nvPicPr>
        <p:blipFill rotWithShape="1">
          <a:blip r:embed="rId3">
            <a:alphaModFix/>
          </a:blip>
          <a:srcRect b="40464" l="0" r="4879" t="41915"/>
          <a:stretch/>
        </p:blipFill>
        <p:spPr>
          <a:xfrm>
            <a:off x="163995" y="4365192"/>
            <a:ext cx="2185623" cy="55461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4" name="Google Shape;124;p21"/>
          <p:cNvCxnSpPr/>
          <p:nvPr/>
        </p:nvCxnSpPr>
        <p:spPr>
          <a:xfrm>
            <a:off x="0" y="4265802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5" name="Google Shape;125;p21"/>
          <p:cNvSpPr txBox="1"/>
          <p:nvPr/>
        </p:nvSpPr>
        <p:spPr>
          <a:xfrm>
            <a:off x="5857612" y="4410785"/>
            <a:ext cx="33975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fr" sz="3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fr" sz="1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fr" sz="27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fr" sz="14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fr" sz="14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sz="1100"/>
          </a:p>
        </p:txBody>
      </p:sp>
      <p:sp>
        <p:nvSpPr>
          <p:cNvPr id="126" name="Google Shape;126;p21"/>
          <p:cNvSpPr txBox="1"/>
          <p:nvPr/>
        </p:nvSpPr>
        <p:spPr>
          <a:xfrm>
            <a:off x="947700" y="742800"/>
            <a:ext cx="6685200" cy="4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5) </a:t>
            </a:r>
            <a:r>
              <a:rPr lang="fr" sz="1900"/>
              <a:t>What charge is anode?</a:t>
            </a:r>
            <a:endParaRPr sz="19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