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3" Type="http://schemas.openxmlformats.org/officeDocument/2006/relationships/slide" Target="slides/slide58.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7cf3c7349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gc7cf3c7349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c7cf3c7349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gc7cf3c7349_0_1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c7cf3c7349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c7cf3c7349_0_15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c7cf3c7349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gc7cf3c7349_0_1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c7cf3c7349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gc7cf3c7349_0_17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c7cf3c7349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gc7cf3c7349_0_18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c7cf3c7349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gc7cf3c7349_0_19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c7cf3c7349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gc7cf3c7349_0_20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c7cf3c7349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gc7cf3c7349_0_2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c7cf3c7349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gc7cf3c7349_0_2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c7cf3c7349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gc7cf3c7349_0_2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c7cf3c7349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gc7cf3c7349_0_8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c7cf3c7349_0_2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gc7cf3c7349_0_24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c7cf3c7349_0_2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gc7cf3c7349_0_25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c7cf3c7349_0_2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gc7cf3c7349_0_2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c7cf3c7349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gc7cf3c7349_0_27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c7cf3c7349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gc7cf3c7349_0_27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c7cf3c7349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gc7cf3c7349_0_28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c7cf3c7349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gc7cf3c7349_0_2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c7cf3c7349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gc7cf3c7349_0_30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c7cf3c7349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gc7cf3c7349_0_3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c7cf3c7349_0_3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gc7cf3c7349_0_3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7cf3c7349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gc7cf3c7349_0_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c7cf3c7349_0_3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gc7cf3c7349_0_32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c7cf3c7349_0_3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gc7cf3c7349_0_33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c7cf3c7349_0_3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gc7cf3c7349_0_3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c7cf3c7349_0_3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gc7cf3c7349_0_35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c7cf3c7349_0_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gc7cf3c7349_0_35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c7cf3c7349_0_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gc7cf3c7349_0_3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c7cf3c7349_0_3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gc7cf3c7349_0_3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c7cf3c7349_0_3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gc7cf3c7349_0_38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c7cf3c7349_0_3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gc7cf3c7349_0_39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gc7cf3c7349_0_3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gc7cf3c7349_0_39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c7cf3c7349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gc7cf3c7349_0_10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c7cf3c7349_0_4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gc7cf3c7349_0_40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gc7cf3c7349_0_4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gc7cf3c7349_0_4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gc7cf3c7349_0_4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gc7cf3c7349_0_4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ce4b57641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gce4b576414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gce4b576414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gce4b576414_0_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4" name="Shape 424"/>
        <p:cNvGrpSpPr/>
        <p:nvPr/>
      </p:nvGrpSpPr>
      <p:grpSpPr>
        <a:xfrm>
          <a:off x="0" y="0"/>
          <a:ext cx="0" cy="0"/>
          <a:chOff x="0" y="0"/>
          <a:chExt cx="0" cy="0"/>
        </a:xfrm>
      </p:grpSpPr>
      <p:sp>
        <p:nvSpPr>
          <p:cNvPr id="425" name="Google Shape;425;gce4b576414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gce4b576414_0_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gce4b576414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gce4b576414_0_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ce4b576414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gce4b576414_0_3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gce4b576414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gce4b576414_0_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gce4b576414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gce4b576414_0_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c7cf3c7349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gc7cf3c7349_0_10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gce4b576414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gce4b576414_0_5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5" name="Shape 475"/>
        <p:cNvGrpSpPr/>
        <p:nvPr/>
      </p:nvGrpSpPr>
      <p:grpSpPr>
        <a:xfrm>
          <a:off x="0" y="0"/>
          <a:ext cx="0" cy="0"/>
          <a:chOff x="0" y="0"/>
          <a:chExt cx="0" cy="0"/>
        </a:xfrm>
      </p:grpSpPr>
      <p:sp>
        <p:nvSpPr>
          <p:cNvPr id="476" name="Google Shape;476;gce4b576414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gce4b576414_0_6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gce4b576414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gce4b576414_0_7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ce4b576414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gce4b576414_0_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0" name="Shape 500"/>
        <p:cNvGrpSpPr/>
        <p:nvPr/>
      </p:nvGrpSpPr>
      <p:grpSpPr>
        <a:xfrm>
          <a:off x="0" y="0"/>
          <a:ext cx="0" cy="0"/>
          <a:chOff x="0" y="0"/>
          <a:chExt cx="0" cy="0"/>
        </a:xfrm>
      </p:grpSpPr>
      <p:sp>
        <p:nvSpPr>
          <p:cNvPr id="501" name="Google Shape;501;gce4b576414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gce4b576414_0_8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gce4b576414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gce4b576414_0_9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7" name="Shape 517"/>
        <p:cNvGrpSpPr/>
        <p:nvPr/>
      </p:nvGrpSpPr>
      <p:grpSpPr>
        <a:xfrm>
          <a:off x="0" y="0"/>
          <a:ext cx="0" cy="0"/>
          <a:chOff x="0" y="0"/>
          <a:chExt cx="0" cy="0"/>
        </a:xfrm>
      </p:grpSpPr>
      <p:sp>
        <p:nvSpPr>
          <p:cNvPr id="518" name="Google Shape;518;gce4b576414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gce4b576414_0_10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gce4b576414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gce4b576414_0_1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gce4b576414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gce4b576414_0_1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c7cf3c7349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gc7cf3c7349_0_1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c7cf3c7349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gc7cf3c7349_0_1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c7cf3c7349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gc7cf3c7349_0_1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c7cf3c7349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gc7cf3c7349_0_14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1.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1.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 Id="rId3" Type="http://schemas.openxmlformats.org/officeDocument/2006/relationships/image" Target="../media/image1.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 Id="rId3" Type="http://schemas.openxmlformats.org/officeDocument/2006/relationships/image" Target="../media/image1.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 Id="rId3" Type="http://schemas.openxmlformats.org/officeDocument/2006/relationships/image" Target="../media/image1.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 Id="rId3" Type="http://schemas.openxmlformats.org/officeDocument/2006/relationships/image" Target="../media/image1.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 Id="rId3" Type="http://schemas.openxmlformats.org/officeDocument/2006/relationships/image" Target="../media/image1.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 Id="rId3" Type="http://schemas.openxmlformats.org/officeDocument/2006/relationships/image" Target="../media/image1.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 Id="rId3" Type="http://schemas.openxmlformats.org/officeDocument/2006/relationships/image" Target="../media/image1.jp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 Id="rId3" Type="http://schemas.openxmlformats.org/officeDocument/2006/relationships/image" Target="../media/image1.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 Id="rId3" Type="http://schemas.openxmlformats.org/officeDocument/2006/relationships/image" Target="../media/image1.jp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 Id="rId3" Type="http://schemas.openxmlformats.org/officeDocument/2006/relationships/image" Target="../media/image1.jp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 Id="rId3" Type="http://schemas.openxmlformats.org/officeDocument/2006/relationships/image" Target="../media/image1.jp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 Id="rId3" Type="http://schemas.openxmlformats.org/officeDocument/2006/relationships/image" Target="../media/image1.jp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 Id="rId3" Type="http://schemas.openxmlformats.org/officeDocument/2006/relationships/image" Target="../media/image1.jp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 Id="rId3" Type="http://schemas.openxmlformats.org/officeDocument/2006/relationships/image" Target="../media/image1.jp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 Id="rId3" Type="http://schemas.openxmlformats.org/officeDocument/2006/relationships/image" Target="../media/image1.jp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 Id="rId3" Type="http://schemas.openxmlformats.org/officeDocument/2006/relationships/image" Target="../media/image1.jp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 Id="rId3" Type="http://schemas.openxmlformats.org/officeDocument/2006/relationships/image" Target="../media/image1.jp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 Id="rId3" Type="http://schemas.openxmlformats.org/officeDocument/2006/relationships/image" Target="../media/image1.jp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 Id="rId3" Type="http://schemas.openxmlformats.org/officeDocument/2006/relationships/image" Target="../media/image1.jp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 Id="rId3" Type="http://schemas.openxmlformats.org/officeDocument/2006/relationships/image" Target="../media/image1.jp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 Id="rId3" Type="http://schemas.openxmlformats.org/officeDocument/2006/relationships/image" Target="../media/image1.jp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descr="Logo, company name&#10;&#10;Description automatically generated" id="54" name="Google Shape;54;p13"/>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55" name="Google Shape;55;p13"/>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56" name="Google Shape;56;p13"/>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57" name="Google Shape;57;p13"/>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349250" lvl="0" marL="457200" rtl="0" algn="l">
              <a:spcBef>
                <a:spcPts val="0"/>
              </a:spcBef>
              <a:spcAft>
                <a:spcPts val="0"/>
              </a:spcAft>
              <a:buSzPts val="1900"/>
              <a:buAutoNum type="arabicParenR"/>
            </a:pPr>
            <a:r>
              <a:rPr lang="fr" sz="1900"/>
              <a:t>What is the physical property of halogens?</a:t>
            </a:r>
            <a:endParaRPr sz="19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pic>
        <p:nvPicPr>
          <p:cNvPr descr="Logo, company name&#10;&#10;Description automatically generated" id="130" name="Google Shape;130;p22"/>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31" name="Google Shape;131;p22"/>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32" name="Google Shape;132;p22"/>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33" name="Google Shape;133;p22"/>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5) Colour and state of iodine at RTP (room temperature)</a:t>
            </a:r>
            <a:endParaRPr sz="1900"/>
          </a:p>
        </p:txBody>
      </p:sp>
      <p:sp>
        <p:nvSpPr>
          <p:cNvPr id="134" name="Google Shape;134;p22"/>
          <p:cNvSpPr txBox="1"/>
          <p:nvPr/>
        </p:nvSpPr>
        <p:spPr>
          <a:xfrm>
            <a:off x="1060925" y="1893550"/>
            <a:ext cx="59358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-Black and solid at RTP</a:t>
            </a:r>
            <a:endParaRPr sz="19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pic>
        <p:nvPicPr>
          <p:cNvPr descr="Logo, company name&#10;&#10;Description automatically generated" id="139" name="Google Shape;139;p23"/>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40" name="Google Shape;140;p23"/>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41" name="Google Shape;141;p23"/>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42" name="Google Shape;142;p23"/>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6</a:t>
            </a:r>
            <a:r>
              <a:rPr lang="fr" sz="1900"/>
              <a:t>) Colour and state of chlorine  at RTP (room temperature)</a:t>
            </a:r>
            <a:endParaRPr sz="19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pic>
        <p:nvPicPr>
          <p:cNvPr descr="Logo, company name&#10;&#10;Description automatically generated" id="147" name="Google Shape;147;p24"/>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48" name="Google Shape;148;p24"/>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49" name="Google Shape;149;p24"/>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50" name="Google Shape;150;p24"/>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6) Colour and state of chlorine  at RTP (room temperature)</a:t>
            </a:r>
            <a:endParaRPr sz="1900"/>
          </a:p>
        </p:txBody>
      </p:sp>
      <p:sp>
        <p:nvSpPr>
          <p:cNvPr id="151" name="Google Shape;151;p24"/>
          <p:cNvSpPr txBox="1"/>
          <p:nvPr/>
        </p:nvSpPr>
        <p:spPr>
          <a:xfrm>
            <a:off x="1114650" y="1732400"/>
            <a:ext cx="58284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a:t>
            </a:r>
            <a:r>
              <a:rPr lang="fr" sz="1900"/>
              <a:t>Yellow green and gas at RTP</a:t>
            </a:r>
            <a:endParaRPr sz="19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pic>
        <p:nvPicPr>
          <p:cNvPr descr="Logo, company name&#10;&#10;Description automatically generated" id="156" name="Google Shape;156;p25"/>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57" name="Google Shape;157;p25"/>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58" name="Google Shape;158;p25"/>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59" name="Google Shape;159;p25"/>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7</a:t>
            </a:r>
            <a:r>
              <a:rPr lang="fr" sz="1900"/>
              <a:t>) Colour and state of bromine  at RTP (room temperature)</a:t>
            </a:r>
            <a:endParaRPr sz="19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pic>
        <p:nvPicPr>
          <p:cNvPr descr="Logo, company name&#10;&#10;Description automatically generated" id="164" name="Google Shape;164;p26"/>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65" name="Google Shape;165;p26"/>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66" name="Google Shape;166;p26"/>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67" name="Google Shape;167;p26"/>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7</a:t>
            </a:r>
            <a:r>
              <a:rPr lang="fr" sz="1900"/>
              <a:t>) Colour and state of bromine  at RTP (room temperature)</a:t>
            </a:r>
            <a:endParaRPr sz="1900"/>
          </a:p>
        </p:txBody>
      </p:sp>
      <p:sp>
        <p:nvSpPr>
          <p:cNvPr id="168" name="Google Shape;168;p26"/>
          <p:cNvSpPr txBox="1"/>
          <p:nvPr/>
        </p:nvSpPr>
        <p:spPr>
          <a:xfrm>
            <a:off x="1114650" y="1839850"/>
            <a:ext cx="62043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-Red-brown and liquid at RTP</a:t>
            </a:r>
            <a:endParaRPr sz="19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pic>
        <p:nvPicPr>
          <p:cNvPr descr="Logo, company name&#10;&#10;Description automatically generated" id="173" name="Google Shape;173;p27"/>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74" name="Google Shape;174;p27"/>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75" name="Google Shape;175;p27"/>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76" name="Google Shape;176;p27"/>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8</a:t>
            </a:r>
            <a:r>
              <a:rPr lang="fr" sz="1900"/>
              <a:t>) Colour of chlorine in water solution</a:t>
            </a:r>
            <a:endParaRPr sz="19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pic>
        <p:nvPicPr>
          <p:cNvPr descr="Logo, company name&#10;&#10;Description automatically generated" id="181" name="Google Shape;181;p28"/>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82" name="Google Shape;182;p28"/>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83" name="Google Shape;183;p28"/>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84" name="Google Shape;184;p28"/>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8) Colour of chlorine in water solution</a:t>
            </a:r>
            <a:endParaRPr sz="1900"/>
          </a:p>
        </p:txBody>
      </p:sp>
      <p:sp>
        <p:nvSpPr>
          <p:cNvPr id="185" name="Google Shape;185;p28"/>
          <p:cNvSpPr txBox="1"/>
          <p:nvPr/>
        </p:nvSpPr>
        <p:spPr>
          <a:xfrm>
            <a:off x="1222075" y="1557825"/>
            <a:ext cx="56001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Green</a:t>
            </a:r>
            <a:endParaRPr sz="19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pic>
        <p:nvPicPr>
          <p:cNvPr descr="Logo, company name&#10;&#10;Description automatically generated" id="190" name="Google Shape;190;p29"/>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91" name="Google Shape;191;p29"/>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92" name="Google Shape;192;p29"/>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93" name="Google Shape;193;p29"/>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9) Colour of bromine in water solution</a:t>
            </a:r>
            <a:endParaRPr sz="19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pic>
        <p:nvPicPr>
          <p:cNvPr descr="Logo, company name&#10;&#10;Description automatically generated" id="198" name="Google Shape;198;p30"/>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99" name="Google Shape;199;p30"/>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00" name="Google Shape;200;p30"/>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01" name="Google Shape;201;p30"/>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9</a:t>
            </a:r>
            <a:r>
              <a:rPr lang="fr" sz="1900"/>
              <a:t>) Colour of bromine in water solution</a:t>
            </a:r>
            <a:endParaRPr sz="1900"/>
          </a:p>
        </p:txBody>
      </p:sp>
      <p:sp>
        <p:nvSpPr>
          <p:cNvPr id="202" name="Google Shape;202;p30"/>
          <p:cNvSpPr txBox="1"/>
          <p:nvPr/>
        </p:nvSpPr>
        <p:spPr>
          <a:xfrm>
            <a:off x="1222075" y="1826425"/>
            <a:ext cx="53451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Orange/Brown</a:t>
            </a:r>
            <a:endParaRPr sz="19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pic>
        <p:nvPicPr>
          <p:cNvPr descr="Logo, company name&#10;&#10;Description automatically generated" id="207" name="Google Shape;207;p31"/>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08" name="Google Shape;208;p31"/>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09" name="Google Shape;209;p31"/>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10" name="Google Shape;210;p31"/>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10</a:t>
            </a:r>
            <a:r>
              <a:rPr lang="fr" sz="1900"/>
              <a:t>) Colour of iodine in water solution</a:t>
            </a:r>
            <a:endParaRPr sz="1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descr="Logo, company name&#10;&#10;Description automatically generated" id="62" name="Google Shape;62;p14"/>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63" name="Google Shape;63;p14"/>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64" name="Google Shape;64;p14"/>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65" name="Google Shape;65;p14"/>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349250" lvl="0" marL="457200" rtl="0" algn="l">
              <a:spcBef>
                <a:spcPts val="0"/>
              </a:spcBef>
              <a:spcAft>
                <a:spcPts val="0"/>
              </a:spcAft>
              <a:buSzPts val="1900"/>
              <a:buAutoNum type="arabicParenR"/>
            </a:pPr>
            <a:r>
              <a:rPr lang="fr" sz="1900"/>
              <a:t>What is the physical property of halogens?</a:t>
            </a:r>
            <a:endParaRPr sz="1900"/>
          </a:p>
        </p:txBody>
      </p:sp>
      <p:sp>
        <p:nvSpPr>
          <p:cNvPr id="66" name="Google Shape;66;p14"/>
          <p:cNvSpPr txBox="1"/>
          <p:nvPr/>
        </p:nvSpPr>
        <p:spPr>
          <a:xfrm>
            <a:off x="604325" y="1812975"/>
            <a:ext cx="7762200" cy="1062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Atomic radius will increase as you go down the group</a:t>
            </a:r>
            <a:endParaRPr sz="1900"/>
          </a:p>
          <a:p>
            <a:pPr indent="0" lvl="0" marL="0" rtl="0" algn="l">
              <a:spcBef>
                <a:spcPts val="0"/>
              </a:spcBef>
              <a:spcAft>
                <a:spcPts val="0"/>
              </a:spcAft>
              <a:buNone/>
            </a:pPr>
            <a:r>
              <a:rPr lang="fr" sz="1900"/>
              <a:t>Electronegativity will go down as you do down the group</a:t>
            </a:r>
            <a:endParaRPr sz="1900"/>
          </a:p>
          <a:p>
            <a:pPr indent="0" lvl="0" marL="0" rtl="0" algn="l">
              <a:spcBef>
                <a:spcPts val="0"/>
              </a:spcBef>
              <a:spcAft>
                <a:spcPts val="0"/>
              </a:spcAft>
              <a:buNone/>
            </a:pPr>
            <a:r>
              <a:rPr lang="fr" sz="1900"/>
              <a:t>and the melting/boiling point will rise as you go down the group.</a:t>
            </a:r>
            <a:endParaRPr sz="19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pic>
        <p:nvPicPr>
          <p:cNvPr descr="Logo, company name&#10;&#10;Description automatically generated" id="215" name="Google Shape;215;p32"/>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16" name="Google Shape;216;p32"/>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17" name="Google Shape;217;p32"/>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18" name="Google Shape;218;p32"/>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10) Colour of iodine in water solution</a:t>
            </a:r>
            <a:endParaRPr sz="1900"/>
          </a:p>
        </p:txBody>
      </p:sp>
      <p:sp>
        <p:nvSpPr>
          <p:cNvPr id="219" name="Google Shape;219;p32"/>
          <p:cNvSpPr txBox="1"/>
          <p:nvPr/>
        </p:nvSpPr>
        <p:spPr>
          <a:xfrm>
            <a:off x="1222075" y="1826425"/>
            <a:ext cx="53451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Orange</a:t>
            </a:r>
            <a:endParaRPr sz="19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pic>
        <p:nvPicPr>
          <p:cNvPr descr="Logo, company name&#10;&#10;Description automatically generated" id="224" name="Google Shape;224;p33"/>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25" name="Google Shape;225;p33"/>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26" name="Google Shape;226;p33"/>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27" name="Google Shape;227;p33"/>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11) Colour of iodine in hexane</a:t>
            </a:r>
            <a:endParaRPr sz="19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pic>
        <p:nvPicPr>
          <p:cNvPr descr="Logo, company name&#10;&#10;Description automatically generated" id="232" name="Google Shape;232;p34"/>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33" name="Google Shape;233;p34"/>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34" name="Google Shape;234;p34"/>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35" name="Google Shape;235;p34"/>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11) Colour of iodine in hexane</a:t>
            </a:r>
            <a:endParaRPr sz="1900"/>
          </a:p>
        </p:txBody>
      </p:sp>
      <p:sp>
        <p:nvSpPr>
          <p:cNvPr id="236" name="Google Shape;236;p34"/>
          <p:cNvSpPr txBox="1"/>
          <p:nvPr/>
        </p:nvSpPr>
        <p:spPr>
          <a:xfrm>
            <a:off x="1222075" y="1826425"/>
            <a:ext cx="53451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Violet/purple</a:t>
            </a:r>
            <a:endParaRPr sz="19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pic>
        <p:nvPicPr>
          <p:cNvPr descr="Logo, company name&#10;&#10;Description automatically generated" id="241" name="Google Shape;241;p35"/>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42" name="Google Shape;242;p35"/>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43" name="Google Shape;243;p35"/>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44" name="Google Shape;244;p35"/>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12) Colour of bromine in hexane</a:t>
            </a:r>
            <a:endParaRPr sz="19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pic>
        <p:nvPicPr>
          <p:cNvPr descr="Logo, company name&#10;&#10;Description automatically generated" id="249" name="Google Shape;249;p36"/>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50" name="Google Shape;250;p36"/>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51" name="Google Shape;251;p36"/>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52" name="Google Shape;252;p36"/>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12) Colour of bromine in hexane</a:t>
            </a:r>
            <a:endParaRPr sz="1900"/>
          </a:p>
        </p:txBody>
      </p:sp>
      <p:sp>
        <p:nvSpPr>
          <p:cNvPr id="253" name="Google Shape;253;p36"/>
          <p:cNvSpPr txBox="1"/>
          <p:nvPr/>
        </p:nvSpPr>
        <p:spPr>
          <a:xfrm>
            <a:off x="1222075" y="1826425"/>
            <a:ext cx="53451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Orange</a:t>
            </a:r>
            <a:endParaRPr sz="19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pic>
        <p:nvPicPr>
          <p:cNvPr descr="Logo, company name&#10;&#10;Description automatically generated" id="258" name="Google Shape;258;p37"/>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59" name="Google Shape;259;p37"/>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60" name="Google Shape;260;p37"/>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61" name="Google Shape;261;p37"/>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13) Colour of chlorine in hexane</a:t>
            </a:r>
            <a:endParaRPr sz="19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pic>
        <p:nvPicPr>
          <p:cNvPr descr="Logo, company name&#10;&#10;Description automatically generated" id="266" name="Google Shape;266;p38"/>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67" name="Google Shape;267;p38"/>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68" name="Google Shape;268;p38"/>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69" name="Google Shape;269;p38"/>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13) Colour of chlorine in hexane</a:t>
            </a:r>
            <a:endParaRPr sz="1900"/>
          </a:p>
        </p:txBody>
      </p:sp>
      <p:sp>
        <p:nvSpPr>
          <p:cNvPr id="270" name="Google Shape;270;p38"/>
          <p:cNvSpPr txBox="1"/>
          <p:nvPr/>
        </p:nvSpPr>
        <p:spPr>
          <a:xfrm>
            <a:off x="1222075" y="1826425"/>
            <a:ext cx="53451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Green</a:t>
            </a:r>
            <a:endParaRPr sz="19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pic>
        <p:nvPicPr>
          <p:cNvPr descr="Logo, company name&#10;&#10;Description automatically generated" id="275" name="Google Shape;275;p39"/>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76" name="Google Shape;276;p39"/>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77" name="Google Shape;277;p39"/>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78" name="Google Shape;278;p39"/>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14) Colour of silver (I) chloride and precipitate colour</a:t>
            </a:r>
            <a:endParaRPr sz="19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pic>
        <p:nvPicPr>
          <p:cNvPr descr="Logo, company name&#10;&#10;Description automatically generated" id="283" name="Google Shape;283;p40"/>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84" name="Google Shape;284;p40"/>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85" name="Google Shape;285;p40"/>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86" name="Google Shape;286;p40"/>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14) Colour of silver (I) chloride and precipitate colour</a:t>
            </a:r>
            <a:endParaRPr sz="1900"/>
          </a:p>
        </p:txBody>
      </p:sp>
      <p:sp>
        <p:nvSpPr>
          <p:cNvPr id="287" name="Google Shape;287;p40"/>
          <p:cNvSpPr txBox="1"/>
          <p:nvPr/>
        </p:nvSpPr>
        <p:spPr>
          <a:xfrm>
            <a:off x="940075" y="1974125"/>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Cream and partially soluble in ammonia</a:t>
            </a:r>
            <a:endParaRPr sz="19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pic>
        <p:nvPicPr>
          <p:cNvPr descr="Logo, company name&#10;&#10;Description automatically generated" id="292" name="Google Shape;292;p41"/>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293" name="Google Shape;293;p41"/>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294" name="Google Shape;294;p41"/>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295" name="Google Shape;295;p41"/>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15) Colour of silver (I) bromide and precipitate colour</a:t>
            </a:r>
            <a:endParaRPr sz="19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pic>
        <p:nvPicPr>
          <p:cNvPr descr="Logo, company name&#10;&#10;Description automatically generated" id="71" name="Google Shape;71;p15"/>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72" name="Google Shape;72;p15"/>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73" name="Google Shape;73;p15"/>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74" name="Google Shape;74;p15"/>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 What is the relative reactivities of halogens?</a:t>
            </a:r>
            <a:endParaRPr sz="19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pic>
        <p:nvPicPr>
          <p:cNvPr descr="Logo, company name&#10;&#10;Description automatically generated" id="300" name="Google Shape;300;p42"/>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01" name="Google Shape;301;p42"/>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02" name="Google Shape;302;p42"/>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03" name="Google Shape;303;p42"/>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15) Colour of silver (I) bromide and precipitate colour</a:t>
            </a:r>
            <a:endParaRPr sz="1900"/>
          </a:p>
        </p:txBody>
      </p:sp>
      <p:sp>
        <p:nvSpPr>
          <p:cNvPr id="304" name="Google Shape;304;p42"/>
          <p:cNvSpPr txBox="1"/>
          <p:nvPr/>
        </p:nvSpPr>
        <p:spPr>
          <a:xfrm>
            <a:off x="940075" y="1974125"/>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White and soluble in dilute ammonia</a:t>
            </a:r>
            <a:endParaRPr sz="19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pic>
        <p:nvPicPr>
          <p:cNvPr descr="Logo, company name&#10;&#10;Description automatically generated" id="309" name="Google Shape;309;p43"/>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10" name="Google Shape;310;p43"/>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11" name="Google Shape;311;p43"/>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12" name="Google Shape;312;p43"/>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16) Colour of silver (I) iodide and precipitate colour</a:t>
            </a:r>
            <a:endParaRPr sz="19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pic>
        <p:nvPicPr>
          <p:cNvPr descr="Logo, company name&#10;&#10;Description automatically generated" id="317" name="Google Shape;317;p44"/>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18" name="Google Shape;318;p44"/>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19" name="Google Shape;319;p44"/>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20" name="Google Shape;320;p44"/>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16) Colour of silver (I) iodide and precipitate colour</a:t>
            </a:r>
            <a:endParaRPr sz="1900"/>
          </a:p>
        </p:txBody>
      </p:sp>
      <p:sp>
        <p:nvSpPr>
          <p:cNvPr id="321" name="Google Shape;321;p44"/>
          <p:cNvSpPr txBox="1"/>
          <p:nvPr/>
        </p:nvSpPr>
        <p:spPr>
          <a:xfrm>
            <a:off x="940075" y="1974125"/>
            <a:ext cx="69432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Pale yellow and insoluble even in concentrated ammonia.</a:t>
            </a:r>
            <a:endParaRPr sz="19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pic>
        <p:nvPicPr>
          <p:cNvPr descr="Logo, company name&#10;&#10;Description automatically generated" id="326" name="Google Shape;326;p45"/>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27" name="Google Shape;327;p45"/>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28" name="Google Shape;328;p45"/>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29" name="Google Shape;329;p45"/>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17) colour of chlorine, bromine and iodine with chloride ion.</a:t>
            </a:r>
            <a:endParaRPr sz="19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pic>
        <p:nvPicPr>
          <p:cNvPr descr="Logo, company name&#10;&#10;Description automatically generated" id="334" name="Google Shape;334;p46"/>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35" name="Google Shape;335;p46"/>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36" name="Google Shape;336;p46"/>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37" name="Google Shape;337;p46"/>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17) colour of chlorine, bromine and iodine with chloride ion.</a:t>
            </a:r>
            <a:endParaRPr sz="1900"/>
          </a:p>
        </p:txBody>
      </p:sp>
      <p:sp>
        <p:nvSpPr>
          <p:cNvPr id="338" name="Google Shape;338;p46"/>
          <p:cNvSpPr txBox="1"/>
          <p:nvPr/>
        </p:nvSpPr>
        <p:spPr>
          <a:xfrm>
            <a:off x="940075" y="1974125"/>
            <a:ext cx="6943200" cy="164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There will be no reaction so will stray the colour they were before. </a:t>
            </a:r>
            <a:endParaRPr sz="1900"/>
          </a:p>
          <a:p>
            <a:pPr indent="0" lvl="0" marL="0" rtl="0" algn="l">
              <a:spcBef>
                <a:spcPts val="0"/>
              </a:spcBef>
              <a:spcAft>
                <a:spcPts val="0"/>
              </a:spcAft>
              <a:buNone/>
            </a:pPr>
            <a:r>
              <a:rPr lang="fr" sz="1900"/>
              <a:t>Chlorine stay colourless/pale green</a:t>
            </a:r>
            <a:endParaRPr sz="1900"/>
          </a:p>
          <a:p>
            <a:pPr indent="0" lvl="0" marL="0" rtl="0" algn="l">
              <a:spcBef>
                <a:spcPts val="0"/>
              </a:spcBef>
              <a:spcAft>
                <a:spcPts val="0"/>
              </a:spcAft>
              <a:buNone/>
            </a:pPr>
            <a:r>
              <a:rPr lang="fr" sz="1900"/>
              <a:t>Bromine stay yellow</a:t>
            </a:r>
            <a:endParaRPr sz="1900"/>
          </a:p>
          <a:p>
            <a:pPr indent="0" lvl="0" marL="0" rtl="0" algn="l">
              <a:spcBef>
                <a:spcPts val="0"/>
              </a:spcBef>
              <a:spcAft>
                <a:spcPts val="0"/>
              </a:spcAft>
              <a:buNone/>
            </a:pPr>
            <a:r>
              <a:rPr lang="fr" sz="1900"/>
              <a:t>Iodine stay brown</a:t>
            </a:r>
            <a:endParaRPr sz="19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pic>
        <p:nvPicPr>
          <p:cNvPr descr="Logo, company name&#10;&#10;Description automatically generated" id="343" name="Google Shape;343;p47"/>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44" name="Google Shape;344;p47"/>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45" name="Google Shape;345;p47"/>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46" name="Google Shape;346;p47"/>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18) colour of </a:t>
            </a:r>
            <a:r>
              <a:rPr lang="fr" sz="1900"/>
              <a:t>chlorine, bromine and iodine with bromide ion.</a:t>
            </a:r>
            <a:endParaRPr sz="19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pic>
        <p:nvPicPr>
          <p:cNvPr descr="Logo, company name&#10;&#10;Description automatically generated" id="351" name="Google Shape;351;p48"/>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52" name="Google Shape;352;p48"/>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53" name="Google Shape;353;p48"/>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54" name="Google Shape;354;p48"/>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18) colour of chlorine, bromine and iodine with bromide ion.</a:t>
            </a:r>
            <a:endParaRPr sz="1900"/>
          </a:p>
        </p:txBody>
      </p:sp>
      <p:sp>
        <p:nvSpPr>
          <p:cNvPr id="355" name="Google Shape;355;p48"/>
          <p:cNvSpPr txBox="1"/>
          <p:nvPr/>
        </p:nvSpPr>
        <p:spPr>
          <a:xfrm>
            <a:off x="940075" y="1974125"/>
            <a:ext cx="6943200" cy="164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There will be a reaction only for chlorine, the rest will stay normal.</a:t>
            </a:r>
            <a:endParaRPr sz="1900"/>
          </a:p>
          <a:p>
            <a:pPr indent="0" lvl="0" marL="0" rtl="0" algn="l">
              <a:spcBef>
                <a:spcPts val="0"/>
              </a:spcBef>
              <a:spcAft>
                <a:spcPts val="0"/>
              </a:spcAft>
              <a:buNone/>
            </a:pPr>
            <a:r>
              <a:rPr lang="fr" sz="1900"/>
              <a:t>Chlorine will turn yellow</a:t>
            </a:r>
            <a:endParaRPr sz="1900"/>
          </a:p>
          <a:p>
            <a:pPr indent="0" lvl="0" marL="0" rtl="0" algn="l">
              <a:spcBef>
                <a:spcPts val="0"/>
              </a:spcBef>
              <a:spcAft>
                <a:spcPts val="0"/>
              </a:spcAft>
              <a:buNone/>
            </a:pPr>
            <a:r>
              <a:rPr lang="fr" sz="1900"/>
              <a:t>Bromine stay yellow</a:t>
            </a:r>
            <a:endParaRPr sz="1900"/>
          </a:p>
          <a:p>
            <a:pPr indent="0" lvl="0" marL="0" rtl="0" algn="l">
              <a:spcBef>
                <a:spcPts val="0"/>
              </a:spcBef>
              <a:spcAft>
                <a:spcPts val="0"/>
              </a:spcAft>
              <a:buNone/>
            </a:pPr>
            <a:r>
              <a:rPr lang="fr" sz="1900"/>
              <a:t>Iodine stay brown</a:t>
            </a:r>
            <a:endParaRPr sz="19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pic>
        <p:nvPicPr>
          <p:cNvPr descr="Logo, company name&#10;&#10;Description automatically generated" id="360" name="Google Shape;360;p49"/>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61" name="Google Shape;361;p49"/>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62" name="Google Shape;362;p49"/>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63" name="Google Shape;363;p49"/>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19) colour of chlorine, bromine and iodine with iodide ion.</a:t>
            </a:r>
            <a:endParaRPr sz="19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pic>
        <p:nvPicPr>
          <p:cNvPr descr="Logo, company name&#10;&#10;Description automatically generated" id="368" name="Google Shape;368;p50"/>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69" name="Google Shape;369;p50"/>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70" name="Google Shape;370;p50"/>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71" name="Google Shape;371;p50"/>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19) colour of chlorine, bromine and iodine with iodide ion.</a:t>
            </a:r>
            <a:endParaRPr sz="1900"/>
          </a:p>
        </p:txBody>
      </p:sp>
      <p:sp>
        <p:nvSpPr>
          <p:cNvPr id="372" name="Google Shape;372;p50"/>
          <p:cNvSpPr txBox="1"/>
          <p:nvPr/>
        </p:nvSpPr>
        <p:spPr>
          <a:xfrm>
            <a:off x="940075" y="1974125"/>
            <a:ext cx="6943200" cy="164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There will be a reaction for both chlorine and bromine but nor iodine.</a:t>
            </a:r>
            <a:endParaRPr sz="1900"/>
          </a:p>
          <a:p>
            <a:pPr indent="0" lvl="0" marL="0" rtl="0" algn="l">
              <a:spcBef>
                <a:spcPts val="0"/>
              </a:spcBef>
              <a:spcAft>
                <a:spcPts val="0"/>
              </a:spcAft>
              <a:buNone/>
            </a:pPr>
            <a:r>
              <a:rPr lang="fr" sz="1900"/>
              <a:t>Chlorine will turn brown</a:t>
            </a:r>
            <a:endParaRPr sz="1900"/>
          </a:p>
          <a:p>
            <a:pPr indent="0" lvl="0" marL="0" rtl="0" algn="l">
              <a:spcBef>
                <a:spcPts val="0"/>
              </a:spcBef>
              <a:spcAft>
                <a:spcPts val="0"/>
              </a:spcAft>
              <a:buNone/>
            </a:pPr>
            <a:r>
              <a:rPr lang="fr" sz="1900"/>
              <a:t>Bromine will turn orange</a:t>
            </a:r>
            <a:endParaRPr sz="1900"/>
          </a:p>
          <a:p>
            <a:pPr indent="0" lvl="0" marL="0" rtl="0" algn="l">
              <a:spcBef>
                <a:spcPts val="0"/>
              </a:spcBef>
              <a:spcAft>
                <a:spcPts val="0"/>
              </a:spcAft>
              <a:buNone/>
            </a:pPr>
            <a:r>
              <a:rPr lang="fr" sz="1900"/>
              <a:t>Iodine stay the same</a:t>
            </a:r>
            <a:endParaRPr sz="19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pic>
        <p:nvPicPr>
          <p:cNvPr descr="Logo, company name&#10;&#10;Description automatically generated" id="377" name="Google Shape;377;p51"/>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78" name="Google Shape;378;p51"/>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79" name="Google Shape;379;p51"/>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80" name="Google Shape;380;p51"/>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20</a:t>
            </a:r>
            <a:r>
              <a:rPr lang="fr" sz="1900"/>
              <a:t>) Risk of using chlorine</a:t>
            </a:r>
            <a:endParaRPr sz="19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pic>
        <p:nvPicPr>
          <p:cNvPr descr="Logo, company name&#10;&#10;Description automatically generated" id="79" name="Google Shape;79;p16"/>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80" name="Google Shape;80;p16"/>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81" name="Google Shape;81;p16"/>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82" name="Google Shape;82;p16"/>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 What is the relative reactivities of halogens?</a:t>
            </a:r>
            <a:endParaRPr sz="1900"/>
          </a:p>
        </p:txBody>
      </p:sp>
      <p:sp>
        <p:nvSpPr>
          <p:cNvPr id="83" name="Google Shape;83;p16"/>
          <p:cNvSpPr txBox="1"/>
          <p:nvPr/>
        </p:nvSpPr>
        <p:spPr>
          <a:xfrm>
            <a:off x="1034075" y="1745825"/>
            <a:ext cx="7305600" cy="1062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Strong oxidising agent so can </a:t>
            </a:r>
            <a:r>
              <a:rPr lang="fr" sz="1900"/>
              <a:t>easily</a:t>
            </a:r>
            <a:r>
              <a:rPr lang="fr" sz="1900"/>
              <a:t> take electrons. They take electrons from the halides and the more dense they are the more they attract.</a:t>
            </a:r>
            <a:endParaRPr sz="19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pic>
        <p:nvPicPr>
          <p:cNvPr descr="Logo, company name&#10;&#10;Description automatically generated" id="385" name="Google Shape;385;p52"/>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86" name="Google Shape;386;p52"/>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87" name="Google Shape;387;p52"/>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88" name="Google Shape;388;p52"/>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20) Risk of using chlorine</a:t>
            </a:r>
            <a:endParaRPr sz="1900"/>
          </a:p>
        </p:txBody>
      </p:sp>
      <p:sp>
        <p:nvSpPr>
          <p:cNvPr id="389" name="Google Shape;389;p52"/>
          <p:cNvSpPr txBox="1"/>
          <p:nvPr/>
        </p:nvSpPr>
        <p:spPr>
          <a:xfrm>
            <a:off x="940075" y="1974125"/>
            <a:ext cx="6943200" cy="1354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Can be detectable by smell, can irritate your eyes, skin and respiratory system. If in a bigger concentration it will react in your lungs to form hydrochloric acid which will affect the </a:t>
            </a:r>
            <a:r>
              <a:rPr lang="fr" sz="1900"/>
              <a:t>lungs</a:t>
            </a:r>
            <a:r>
              <a:rPr lang="fr" sz="1900"/>
              <a:t> tissue and drowning.</a:t>
            </a:r>
            <a:endParaRPr sz="19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pic>
        <p:nvPicPr>
          <p:cNvPr descr="Logo, company name&#10;&#10;Description automatically generated" id="394" name="Google Shape;394;p53"/>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395" name="Google Shape;395;p53"/>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396" name="Google Shape;396;p53"/>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397" name="Google Shape;397;p53"/>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21) Benefits of using chlorine</a:t>
            </a:r>
            <a:endParaRPr sz="19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pic>
        <p:nvPicPr>
          <p:cNvPr descr="Logo, company name&#10;&#10;Description automatically generated" id="402" name="Google Shape;402;p54"/>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03" name="Google Shape;403;p54"/>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04" name="Google Shape;404;p54"/>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05" name="Google Shape;405;p54"/>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21) Benefits of using chlorine</a:t>
            </a:r>
            <a:endParaRPr sz="1900"/>
          </a:p>
        </p:txBody>
      </p:sp>
      <p:sp>
        <p:nvSpPr>
          <p:cNvPr id="406" name="Google Shape;406;p54"/>
          <p:cNvSpPr txBox="1"/>
          <p:nvPr/>
        </p:nvSpPr>
        <p:spPr>
          <a:xfrm>
            <a:off x="940075" y="1974125"/>
            <a:ext cx="6943200" cy="1354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Chlorine are use for water treatment so it will kill the bacteria and other pathogens. It is also use in </a:t>
            </a:r>
            <a:r>
              <a:rPr lang="fr" sz="1900"/>
              <a:t>other</a:t>
            </a:r>
            <a:r>
              <a:rPr lang="fr" sz="1900"/>
              <a:t> household bleach product which kill bacteria on the surface or remove stains from clothing.</a:t>
            </a:r>
            <a:endParaRPr sz="190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pic>
        <p:nvPicPr>
          <p:cNvPr descr="Logo, company name&#10;&#10;Description automatically generated" id="411" name="Google Shape;411;p55"/>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12" name="Google Shape;412;p55"/>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13" name="Google Shape;413;p55"/>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14" name="Google Shape;414;p55"/>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22) Risk by transporting chlorine</a:t>
            </a:r>
            <a:endParaRPr sz="19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pic>
        <p:nvPicPr>
          <p:cNvPr descr="Logo, company name&#10;&#10;Description automatically generated" id="419" name="Google Shape;419;p56"/>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20" name="Google Shape;420;p56"/>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21" name="Google Shape;421;p56"/>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22" name="Google Shape;422;p56"/>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22) Risk by transporting chlorine</a:t>
            </a:r>
            <a:endParaRPr sz="1900"/>
          </a:p>
        </p:txBody>
      </p:sp>
      <p:sp>
        <p:nvSpPr>
          <p:cNvPr id="423" name="Google Shape;423;p56"/>
          <p:cNvSpPr txBox="1"/>
          <p:nvPr/>
        </p:nvSpPr>
        <p:spPr>
          <a:xfrm>
            <a:off x="940075" y="1974125"/>
            <a:ext cx="6943200" cy="1354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To have less risk the tank is in steel and the inside is dry so there is no reaction that can occurs. The tank has aswell a cylindrical. The loading and unloading is done at the top of the tank.</a:t>
            </a:r>
            <a:endParaRPr sz="190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pic>
        <p:nvPicPr>
          <p:cNvPr descr="Logo, company name&#10;&#10;Description automatically generated" id="428" name="Google Shape;428;p57"/>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29" name="Google Shape;429;p57"/>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30" name="Google Shape;430;p57"/>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31" name="Google Shape;431;p57"/>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23) Storing chlorine</a:t>
            </a:r>
            <a:endParaRPr sz="190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pic>
        <p:nvPicPr>
          <p:cNvPr descr="Logo, company name&#10;&#10;Description automatically generated" id="436" name="Google Shape;436;p58"/>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37" name="Google Shape;437;p58"/>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38" name="Google Shape;438;p58"/>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39" name="Google Shape;439;p58"/>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23) Storing chlorine</a:t>
            </a:r>
            <a:endParaRPr sz="1900"/>
          </a:p>
        </p:txBody>
      </p:sp>
      <p:sp>
        <p:nvSpPr>
          <p:cNvPr id="440" name="Google Shape;440;p58"/>
          <p:cNvSpPr txBox="1"/>
          <p:nvPr/>
        </p:nvSpPr>
        <p:spPr>
          <a:xfrm>
            <a:off x="940075" y="1974125"/>
            <a:ext cx="6943200" cy="164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Chlorine can be store in cylinder or store it in a scrubber to directly make some bleach to sell. To check is the cylinder has no leaks they will take a piece of cloth soaked with concentrated ammonia and if there is a lick they will be a wide cloud of ammonium chloride made.</a:t>
            </a:r>
            <a:endParaRPr sz="190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pic>
        <p:nvPicPr>
          <p:cNvPr descr="Logo, company name&#10;&#10;Description automatically generated" id="445" name="Google Shape;445;p59"/>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46" name="Google Shape;446;p59"/>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47" name="Google Shape;447;p59"/>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48" name="Google Shape;448;p59"/>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24) What titration can be used to calculate the concentration of sodium chlorate?</a:t>
            </a:r>
            <a:endParaRPr sz="1900"/>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pic>
        <p:nvPicPr>
          <p:cNvPr descr="Logo, company name&#10;&#10;Description automatically generated" id="453" name="Google Shape;453;p60"/>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54" name="Google Shape;454;p60"/>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55" name="Google Shape;455;p60"/>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56" name="Google Shape;456;p60"/>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24) What titration can be used to calculate the concentration of sodium chlorate?</a:t>
            </a:r>
            <a:endParaRPr sz="1900"/>
          </a:p>
        </p:txBody>
      </p:sp>
      <p:sp>
        <p:nvSpPr>
          <p:cNvPr id="457" name="Google Shape;457;p60"/>
          <p:cNvSpPr txBox="1"/>
          <p:nvPr/>
        </p:nvSpPr>
        <p:spPr>
          <a:xfrm>
            <a:off x="940075" y="1974125"/>
            <a:ext cx="6943200" cy="477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fr" sz="1900">
                <a:solidFill>
                  <a:schemeClr val="dk1"/>
                </a:solidFill>
              </a:rPr>
              <a:t>Iodine-Thiosulfate titrations</a:t>
            </a:r>
            <a:endParaRPr sz="260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pic>
        <p:nvPicPr>
          <p:cNvPr descr="Logo, company name&#10;&#10;Description automatically generated" id="462" name="Google Shape;462;p61"/>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63" name="Google Shape;463;p61"/>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64" name="Google Shape;464;p61"/>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65" name="Google Shape;465;p61"/>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25) How do you make </a:t>
            </a:r>
            <a:r>
              <a:rPr lang="fr" sz="1900"/>
              <a:t>hydrochloric</a:t>
            </a:r>
            <a:r>
              <a:rPr lang="fr" sz="1900"/>
              <a:t> acid as a co-produce?</a:t>
            </a:r>
            <a:endParaRPr sz="19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Logo, company name&#10;&#10;Description automatically generated" id="88" name="Google Shape;88;p17"/>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89" name="Google Shape;89;p17"/>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90" name="Google Shape;90;p17"/>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91" name="Google Shape;91;p17"/>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3) Solubilities of halogens?</a:t>
            </a:r>
            <a:endParaRPr sz="1900"/>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pic>
        <p:nvPicPr>
          <p:cNvPr descr="Logo, company name&#10;&#10;Description automatically generated" id="470" name="Google Shape;470;p62"/>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71" name="Google Shape;471;p62"/>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72" name="Google Shape;472;p62"/>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73" name="Google Shape;473;p62"/>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25) How do you make hydrochloric acid as a co-produce?</a:t>
            </a:r>
            <a:endParaRPr sz="1900"/>
          </a:p>
        </p:txBody>
      </p:sp>
      <p:sp>
        <p:nvSpPr>
          <p:cNvPr id="474" name="Google Shape;474;p62"/>
          <p:cNvSpPr txBox="1"/>
          <p:nvPr/>
        </p:nvSpPr>
        <p:spPr>
          <a:xfrm>
            <a:off x="926650" y="1678675"/>
            <a:ext cx="6943200" cy="2158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fr" sz="1900">
                <a:solidFill>
                  <a:schemeClr val="dk1"/>
                </a:solidFill>
              </a:rPr>
              <a:t>Use a chlorination of organic compounds. When you have one then it will undergoes thermal cracking to give chloroethane and hydrogen chloride. The hydrogen chloride can then be converted into hydrochloric acid by passing it through water. A solution of a high concentration can be produced easily as hydrogen chloride is very soluble in water.</a:t>
            </a:r>
            <a:endParaRPr sz="3300"/>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8" name="Shape 478"/>
        <p:cNvGrpSpPr/>
        <p:nvPr/>
      </p:nvGrpSpPr>
      <p:grpSpPr>
        <a:xfrm>
          <a:off x="0" y="0"/>
          <a:ext cx="0" cy="0"/>
          <a:chOff x="0" y="0"/>
          <a:chExt cx="0" cy="0"/>
        </a:xfrm>
      </p:grpSpPr>
      <p:pic>
        <p:nvPicPr>
          <p:cNvPr descr="Logo, company name&#10;&#10;Description automatically generated" id="479" name="Google Shape;479;p63"/>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80" name="Google Shape;480;p63"/>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81" name="Google Shape;481;p63"/>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82" name="Google Shape;482;p63"/>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26) </a:t>
            </a:r>
            <a:r>
              <a:rPr lang="fr" sz="1900"/>
              <a:t>Hydrogen Halides</a:t>
            </a:r>
            <a:r>
              <a:rPr lang="fr" sz="1900"/>
              <a:t> of Sodium fluoride and sodium chloride.</a:t>
            </a:r>
            <a:endParaRPr sz="1900"/>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pic>
        <p:nvPicPr>
          <p:cNvPr descr="Logo, company name&#10;&#10;Description automatically generated" id="487" name="Google Shape;487;p64"/>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88" name="Google Shape;488;p64"/>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89" name="Google Shape;489;p64"/>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90" name="Google Shape;490;p64"/>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26) Hydrogen Halides of Sodium fluoride and sodium chloride.</a:t>
            </a:r>
            <a:endParaRPr sz="1900"/>
          </a:p>
        </p:txBody>
      </p:sp>
      <p:sp>
        <p:nvSpPr>
          <p:cNvPr id="491" name="Google Shape;491;p64"/>
          <p:cNvSpPr txBox="1"/>
          <p:nvPr/>
        </p:nvSpPr>
        <p:spPr>
          <a:xfrm>
            <a:off x="805775" y="1828650"/>
            <a:ext cx="6943200" cy="1486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fr" sz="1900">
                <a:solidFill>
                  <a:schemeClr val="dk1"/>
                </a:solidFill>
              </a:rPr>
              <a:t>Both react with concentrated acid to make hydrogen fluoride and hydrogen chloride gas. In experiment you can see some fume with hydrogen chloride as it meet the moist air and you could have tiny droplet of hydrochloric acid.</a:t>
            </a:r>
            <a:endParaRPr sz="3300"/>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pic>
        <p:nvPicPr>
          <p:cNvPr descr="Logo, company name&#10;&#10;Description automatically generated" id="496" name="Google Shape;496;p65"/>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497" name="Google Shape;497;p65"/>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498" name="Google Shape;498;p65"/>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499" name="Google Shape;499;p65"/>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27) Hydrogen Halides of Sodium bromide</a:t>
            </a:r>
            <a:endParaRPr sz="1900"/>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3" name="Shape 503"/>
        <p:cNvGrpSpPr/>
        <p:nvPr/>
      </p:nvGrpSpPr>
      <p:grpSpPr>
        <a:xfrm>
          <a:off x="0" y="0"/>
          <a:ext cx="0" cy="0"/>
          <a:chOff x="0" y="0"/>
          <a:chExt cx="0" cy="0"/>
        </a:xfrm>
      </p:grpSpPr>
      <p:pic>
        <p:nvPicPr>
          <p:cNvPr descr="Logo, company name&#10;&#10;Description automatically generated" id="504" name="Google Shape;504;p66"/>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505" name="Google Shape;505;p66"/>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506" name="Google Shape;506;p66"/>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507" name="Google Shape;507;p66"/>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27) Hydrogen Halides of Sodium bromide</a:t>
            </a:r>
            <a:endParaRPr sz="1900"/>
          </a:p>
        </p:txBody>
      </p:sp>
      <p:sp>
        <p:nvSpPr>
          <p:cNvPr id="508" name="Google Shape;508;p66"/>
          <p:cNvSpPr txBox="1"/>
          <p:nvPr/>
        </p:nvSpPr>
        <p:spPr>
          <a:xfrm>
            <a:off x="805775" y="1298150"/>
            <a:ext cx="6943200" cy="2831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fr" sz="1900">
                <a:solidFill>
                  <a:schemeClr val="dk1"/>
                </a:solidFill>
              </a:rPr>
              <a:t>It will first react with concentrated sulfuric acid to make hydrogen bromide. But the bromide is a strong reducing agent making the sulfuric acid to sulfur dioxide. So this means adding sulfuric acid to sodium bromide would not be a good way to produce hydrogen gas because it won’t be pure. The gas that will be reacted would be a mixture of hydrogen bromide, sulfur dioxide and bromine vapour. So concentrated phosphoric is used instead.</a:t>
            </a:r>
            <a:endParaRPr sz="2600">
              <a:solidFill>
                <a:schemeClr val="dk1"/>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pic>
        <p:nvPicPr>
          <p:cNvPr descr="Logo, company name&#10;&#10;Description automatically generated" id="513" name="Google Shape;513;p67"/>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514" name="Google Shape;514;p67"/>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515" name="Google Shape;515;p67"/>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516" name="Google Shape;516;p67"/>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28) Hydrogen Halides of Sodium Iodide</a:t>
            </a:r>
            <a:endParaRPr sz="1900"/>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0" name="Shape 520"/>
        <p:cNvGrpSpPr/>
        <p:nvPr/>
      </p:nvGrpSpPr>
      <p:grpSpPr>
        <a:xfrm>
          <a:off x="0" y="0"/>
          <a:ext cx="0" cy="0"/>
          <a:chOff x="0" y="0"/>
          <a:chExt cx="0" cy="0"/>
        </a:xfrm>
      </p:grpSpPr>
      <p:pic>
        <p:nvPicPr>
          <p:cNvPr descr="Logo, company name&#10;&#10;Description automatically generated" id="521" name="Google Shape;521;p68"/>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522" name="Google Shape;522;p68"/>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523" name="Google Shape;523;p68"/>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524" name="Google Shape;524;p68"/>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28) Hydrogen Halides of Sodium Iodide</a:t>
            </a:r>
            <a:endParaRPr sz="1900"/>
          </a:p>
        </p:txBody>
      </p:sp>
      <p:sp>
        <p:nvSpPr>
          <p:cNvPr id="525" name="Google Shape;525;p68"/>
          <p:cNvSpPr txBox="1"/>
          <p:nvPr/>
        </p:nvSpPr>
        <p:spPr>
          <a:xfrm>
            <a:off x="805775" y="1298150"/>
            <a:ext cx="6943200" cy="2158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fr" sz="1900">
                <a:solidFill>
                  <a:schemeClr val="dk1"/>
                </a:solidFill>
              </a:rPr>
              <a:t>React with sulfuric acid to make hydrogen iodide. Bromine is a stronger reducing agent and will reduce the sulfuric more to make hydrogen sulfide gas. So this is not a good idea for getting hydrogen iodine as it will not be pure. The gas that will be make this time is hydrogen iodine and hydrogen sulfide.</a:t>
            </a:r>
            <a:endParaRPr sz="1900">
              <a:solidFill>
                <a:schemeClr val="dk1"/>
              </a:solidFill>
            </a:endParaRPr>
          </a:p>
          <a:p>
            <a:pPr indent="0" lvl="0" marL="0" rtl="0" algn="l">
              <a:lnSpc>
                <a:spcPct val="115000"/>
              </a:lnSpc>
              <a:spcBef>
                <a:spcPts val="0"/>
              </a:spcBef>
              <a:spcAft>
                <a:spcPts val="0"/>
              </a:spcAft>
              <a:buNone/>
            </a:pPr>
            <a:r>
              <a:rPr lang="fr" sz="1900">
                <a:solidFill>
                  <a:schemeClr val="dk1"/>
                </a:solidFill>
              </a:rPr>
              <a:t>So concentrated phosphoric is used instead.</a:t>
            </a:r>
            <a:endParaRPr sz="1900">
              <a:solidFill>
                <a:schemeClr val="dk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pic>
        <p:nvPicPr>
          <p:cNvPr descr="Logo, company name&#10;&#10;Description automatically generated" id="530" name="Google Shape;530;p69"/>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531" name="Google Shape;531;p69"/>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532" name="Google Shape;532;p69"/>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533" name="Google Shape;533;p69"/>
          <p:cNvSpPr txBox="1"/>
          <p:nvPr/>
        </p:nvSpPr>
        <p:spPr>
          <a:xfrm>
            <a:off x="1235525" y="282025"/>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29) Similarities and difference of hydrogen halides</a:t>
            </a:r>
            <a:endParaRPr sz="1900"/>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7" name="Shape 537"/>
        <p:cNvGrpSpPr/>
        <p:nvPr/>
      </p:nvGrpSpPr>
      <p:grpSpPr>
        <a:xfrm>
          <a:off x="0" y="0"/>
          <a:ext cx="0" cy="0"/>
          <a:chOff x="0" y="0"/>
          <a:chExt cx="0" cy="0"/>
        </a:xfrm>
      </p:grpSpPr>
      <p:pic>
        <p:nvPicPr>
          <p:cNvPr descr="Logo, company name&#10;&#10;Description automatically generated" id="538" name="Google Shape;538;p70"/>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539" name="Google Shape;539;p70"/>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540" name="Google Shape;540;p70"/>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541" name="Google Shape;541;p70"/>
          <p:cNvSpPr txBox="1"/>
          <p:nvPr/>
        </p:nvSpPr>
        <p:spPr>
          <a:xfrm>
            <a:off x="1235525" y="282025"/>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29) Similarities and difference of hydrogen halides</a:t>
            </a:r>
            <a:endParaRPr sz="1900"/>
          </a:p>
        </p:txBody>
      </p:sp>
      <p:sp>
        <p:nvSpPr>
          <p:cNvPr id="542" name="Google Shape;542;p70"/>
          <p:cNvSpPr txBox="1"/>
          <p:nvPr/>
        </p:nvSpPr>
        <p:spPr>
          <a:xfrm>
            <a:off x="523050" y="740100"/>
            <a:ext cx="8097900" cy="3663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fr" sz="1800">
                <a:solidFill>
                  <a:schemeClr val="dk1"/>
                </a:solidFill>
              </a:rPr>
              <a:t>-The thermal stability will go down the group 7. This is because the bond strength decrease between the hydrogen and halogens in the group 7.</a:t>
            </a:r>
            <a:endParaRPr sz="1800">
              <a:solidFill>
                <a:schemeClr val="dk1"/>
              </a:solidFill>
            </a:endParaRPr>
          </a:p>
          <a:p>
            <a:pPr indent="0" lvl="0" marL="0" rtl="0" algn="l">
              <a:lnSpc>
                <a:spcPct val="115000"/>
              </a:lnSpc>
              <a:spcBef>
                <a:spcPts val="0"/>
              </a:spcBef>
              <a:spcAft>
                <a:spcPts val="0"/>
              </a:spcAft>
              <a:buNone/>
            </a:pPr>
            <a:r>
              <a:rPr lang="fr" sz="1800">
                <a:solidFill>
                  <a:schemeClr val="dk1"/>
                </a:solidFill>
              </a:rPr>
              <a:t>-Acidity: In solution very soluble hydrogen halides are very acidic apart from hydrogen fluoride which is even more acidic than the rest.</a:t>
            </a:r>
            <a:endParaRPr sz="1800">
              <a:solidFill>
                <a:schemeClr val="dk1"/>
              </a:solidFill>
            </a:endParaRPr>
          </a:p>
          <a:p>
            <a:pPr indent="0" lvl="0" marL="0" rtl="0" algn="l">
              <a:lnSpc>
                <a:spcPct val="115000"/>
              </a:lnSpc>
              <a:spcBef>
                <a:spcPts val="0"/>
              </a:spcBef>
              <a:spcAft>
                <a:spcPts val="0"/>
              </a:spcAft>
              <a:buNone/>
            </a:pPr>
            <a:r>
              <a:rPr lang="fr" sz="1800">
                <a:solidFill>
                  <a:schemeClr val="dk1"/>
                </a:solidFill>
              </a:rPr>
              <a:t>-All hydrogen halides will react with ammonia to make salt.</a:t>
            </a:r>
            <a:endParaRPr sz="1800">
              <a:solidFill>
                <a:schemeClr val="dk1"/>
              </a:solidFill>
            </a:endParaRPr>
          </a:p>
          <a:p>
            <a:pPr indent="0" lvl="0" marL="0" rtl="0" algn="l">
              <a:lnSpc>
                <a:spcPct val="115000"/>
              </a:lnSpc>
              <a:spcBef>
                <a:spcPts val="0"/>
              </a:spcBef>
              <a:spcAft>
                <a:spcPts val="0"/>
              </a:spcAft>
              <a:buNone/>
            </a:pPr>
            <a:r>
              <a:rPr lang="fr" sz="1800">
                <a:solidFill>
                  <a:schemeClr val="dk1"/>
                </a:solidFill>
              </a:rPr>
              <a:t>-Reaction with sulfuric acid are different with different hydrogen halides as the strength of the halides ions increase as reducing agent. When we compare the reaction of solid halides with sulfuric acid, the hydrogen fluorine and hydrogen chloride do not react. Hydrogen bromide makes sulfur dioxide and hydrogen iodine makes hydrogen sulfide.</a:t>
            </a:r>
            <a:endParaRPr sz="1800">
              <a:solidFill>
                <a:schemeClr val="dk1"/>
              </a:solidFill>
            </a:endParaRPr>
          </a:p>
          <a:p>
            <a:pPr indent="0" lvl="0" marL="0" rtl="0" algn="l">
              <a:lnSpc>
                <a:spcPct val="115000"/>
              </a:lnSpc>
              <a:spcBef>
                <a:spcPts val="0"/>
              </a:spcBef>
              <a:spcAft>
                <a:spcPts val="0"/>
              </a:spcAft>
              <a:buNone/>
            </a:pPr>
            <a:r>
              <a:t/>
            </a:r>
            <a:endParaRPr sz="19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pic>
        <p:nvPicPr>
          <p:cNvPr descr="Logo, company name&#10;&#10;Description automatically generated" id="96" name="Google Shape;96;p18"/>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97" name="Google Shape;97;p18"/>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98" name="Google Shape;98;p18"/>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99" name="Google Shape;99;p18"/>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3) Solubilities of halogens?</a:t>
            </a:r>
            <a:endParaRPr sz="1900"/>
          </a:p>
        </p:txBody>
      </p:sp>
      <p:sp>
        <p:nvSpPr>
          <p:cNvPr id="100" name="Google Shape;100;p18"/>
          <p:cNvSpPr txBox="1"/>
          <p:nvPr/>
        </p:nvSpPr>
        <p:spPr>
          <a:xfrm>
            <a:off x="1114650" y="1745825"/>
            <a:ext cx="69699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Fluorine react too much with water. Cl,Br and I </a:t>
            </a:r>
            <a:r>
              <a:rPr lang="fr" sz="1900"/>
              <a:t>dissolve</a:t>
            </a:r>
            <a:r>
              <a:rPr lang="fr" sz="1900"/>
              <a:t> but there us no pattern.</a:t>
            </a:r>
            <a:endParaRPr sz="19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descr="Logo, company name&#10;&#10;Description automatically generated" id="105" name="Google Shape;105;p19"/>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06" name="Google Shape;106;p19"/>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07" name="Google Shape;107;p19"/>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08" name="Google Shape;108;p19"/>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4) Order of halogens reactivity</a:t>
            </a:r>
            <a:endParaRPr sz="19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descr="Logo, company name&#10;&#10;Description automatically generated" id="113" name="Google Shape;113;p20"/>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14" name="Google Shape;114;p20"/>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15" name="Google Shape;115;p20"/>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16" name="Google Shape;116;p20"/>
          <p:cNvSpPr txBox="1"/>
          <p:nvPr/>
        </p:nvSpPr>
        <p:spPr>
          <a:xfrm>
            <a:off x="1034075" y="684900"/>
            <a:ext cx="569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4) Order of halogens reactivity</a:t>
            </a:r>
            <a:endParaRPr sz="1900"/>
          </a:p>
        </p:txBody>
      </p:sp>
      <p:sp>
        <p:nvSpPr>
          <p:cNvPr id="117" name="Google Shape;117;p20"/>
          <p:cNvSpPr txBox="1"/>
          <p:nvPr/>
        </p:nvSpPr>
        <p:spPr>
          <a:xfrm>
            <a:off x="1329525" y="1396675"/>
            <a:ext cx="7695000" cy="1062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Chlorine</a:t>
            </a:r>
            <a:endParaRPr sz="1900"/>
          </a:p>
          <a:p>
            <a:pPr indent="0" lvl="0" marL="0" rtl="0" algn="l">
              <a:spcBef>
                <a:spcPts val="0"/>
              </a:spcBef>
              <a:spcAft>
                <a:spcPts val="0"/>
              </a:spcAft>
              <a:buNone/>
            </a:pPr>
            <a:r>
              <a:rPr lang="fr" sz="1900"/>
              <a:t>Bromine</a:t>
            </a:r>
            <a:endParaRPr sz="1900"/>
          </a:p>
          <a:p>
            <a:pPr indent="0" lvl="0" marL="0" rtl="0" algn="l">
              <a:spcBef>
                <a:spcPts val="0"/>
              </a:spcBef>
              <a:spcAft>
                <a:spcPts val="0"/>
              </a:spcAft>
              <a:buNone/>
            </a:pPr>
            <a:r>
              <a:rPr lang="fr" sz="1900"/>
              <a:t>Iodine</a:t>
            </a:r>
            <a:endParaRPr sz="19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pic>
        <p:nvPicPr>
          <p:cNvPr descr="Logo, company name&#10;&#10;Description automatically generated" id="122" name="Google Shape;122;p21"/>
          <p:cNvPicPr preferRelativeResize="0"/>
          <p:nvPr/>
        </p:nvPicPr>
        <p:blipFill rotWithShape="1">
          <a:blip r:embed="rId3">
            <a:alphaModFix/>
          </a:blip>
          <a:srcRect b="40464" l="0" r="4879" t="41915"/>
          <a:stretch/>
        </p:blipFill>
        <p:spPr>
          <a:xfrm>
            <a:off x="163995" y="4365192"/>
            <a:ext cx="2185623" cy="554614"/>
          </a:xfrm>
          <a:prstGeom prst="rect">
            <a:avLst/>
          </a:prstGeom>
          <a:noFill/>
          <a:ln>
            <a:noFill/>
          </a:ln>
        </p:spPr>
      </p:pic>
      <p:cxnSp>
        <p:nvCxnSpPr>
          <p:cNvPr id="123" name="Google Shape;123;p21"/>
          <p:cNvCxnSpPr/>
          <p:nvPr/>
        </p:nvCxnSpPr>
        <p:spPr>
          <a:xfrm>
            <a:off x="0" y="4265802"/>
            <a:ext cx="9144000" cy="0"/>
          </a:xfrm>
          <a:prstGeom prst="straightConnector1">
            <a:avLst/>
          </a:prstGeom>
          <a:noFill/>
          <a:ln cap="flat" cmpd="sng" w="9525">
            <a:solidFill>
              <a:schemeClr val="dk1"/>
            </a:solidFill>
            <a:prstDash val="solid"/>
            <a:miter lim="800000"/>
            <a:headEnd len="sm" w="sm" type="none"/>
            <a:tailEnd len="sm" w="sm" type="none"/>
          </a:ln>
        </p:spPr>
      </p:cxnSp>
      <p:sp>
        <p:nvSpPr>
          <p:cNvPr id="124" name="Google Shape;124;p21"/>
          <p:cNvSpPr txBox="1"/>
          <p:nvPr/>
        </p:nvSpPr>
        <p:spPr>
          <a:xfrm>
            <a:off x="5857612" y="4410785"/>
            <a:ext cx="3397500" cy="531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fr" sz="3000" u="none" cap="none" strike="noStrike">
                <a:solidFill>
                  <a:srgbClr val="3390A2"/>
                </a:solidFill>
                <a:latin typeface="Avenir"/>
                <a:ea typeface="Avenir"/>
                <a:cs typeface="Avenir"/>
                <a:sym typeface="Avenir"/>
              </a:rPr>
              <a:t>B</a:t>
            </a:r>
            <a:r>
              <a:rPr b="1" i="0" lang="fr" sz="1400" u="none" cap="none" strike="noStrike">
                <a:solidFill>
                  <a:srgbClr val="996FB7"/>
                </a:solidFill>
                <a:latin typeface="Avenir"/>
                <a:ea typeface="Avenir"/>
                <a:cs typeface="Avenir"/>
                <a:sym typeface="Avenir"/>
              </a:rPr>
              <a:t>elieve </a:t>
            </a:r>
            <a:r>
              <a:rPr b="1" i="0" lang="fr" sz="1400" u="none" cap="none" strike="noStrike">
                <a:solidFill>
                  <a:srgbClr val="7B7B7B"/>
                </a:solidFill>
                <a:latin typeface="Avenir"/>
                <a:ea typeface="Avenir"/>
                <a:cs typeface="Avenir"/>
                <a:sym typeface="Avenir"/>
              </a:rPr>
              <a:t>it , </a:t>
            </a:r>
            <a:r>
              <a:rPr b="1" i="0" lang="fr" sz="3000" u="none" cap="none" strike="noStrike">
                <a:solidFill>
                  <a:srgbClr val="3390A2"/>
                </a:solidFill>
                <a:latin typeface="Avenir"/>
                <a:ea typeface="Avenir"/>
                <a:cs typeface="Avenir"/>
                <a:sym typeface="Avenir"/>
              </a:rPr>
              <a:t>L</a:t>
            </a:r>
            <a:r>
              <a:rPr b="1" i="0" lang="fr" sz="1400" u="none" cap="none" strike="noStrike">
                <a:solidFill>
                  <a:srgbClr val="996FB7"/>
                </a:solidFill>
                <a:latin typeface="Avenir"/>
                <a:ea typeface="Avenir"/>
                <a:cs typeface="Avenir"/>
                <a:sym typeface="Avenir"/>
              </a:rPr>
              <a:t>earnt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it</a:t>
            </a:r>
            <a:r>
              <a:rPr b="1" i="0" lang="fr" sz="1400" u="none" cap="none" strike="noStrike">
                <a:solidFill>
                  <a:schemeClr val="dk1"/>
                </a:solidFill>
                <a:latin typeface="Avenir"/>
                <a:ea typeface="Avenir"/>
                <a:cs typeface="Avenir"/>
                <a:sym typeface="Avenir"/>
              </a:rPr>
              <a:t> </a:t>
            </a:r>
            <a:r>
              <a:rPr b="1" i="0" lang="fr" sz="1400" u="none" cap="none" strike="noStrike">
                <a:solidFill>
                  <a:srgbClr val="7B7B7B"/>
                </a:solidFill>
                <a:latin typeface="Avenir"/>
                <a:ea typeface="Avenir"/>
                <a:cs typeface="Avenir"/>
                <a:sym typeface="Avenir"/>
              </a:rPr>
              <a:t>&amp;</a:t>
            </a:r>
            <a:r>
              <a:rPr b="1" i="0" lang="fr" sz="1400" u="none" cap="none" strike="noStrike">
                <a:solidFill>
                  <a:schemeClr val="dk1"/>
                </a:solidFill>
                <a:latin typeface="Avenir"/>
                <a:ea typeface="Avenir"/>
                <a:cs typeface="Avenir"/>
                <a:sym typeface="Avenir"/>
              </a:rPr>
              <a:t> </a:t>
            </a:r>
            <a:r>
              <a:rPr b="1" i="0" lang="fr" sz="2700" u="none" cap="none" strike="noStrike">
                <a:solidFill>
                  <a:srgbClr val="3390A2"/>
                </a:solidFill>
                <a:latin typeface="Avenir"/>
                <a:ea typeface="Avenir"/>
                <a:cs typeface="Avenir"/>
                <a:sym typeface="Avenir"/>
              </a:rPr>
              <a:t>N</a:t>
            </a:r>
            <a:r>
              <a:rPr b="1" i="0" lang="fr" sz="1400" u="none" cap="none" strike="noStrike">
                <a:solidFill>
                  <a:srgbClr val="996FB7"/>
                </a:solidFill>
                <a:latin typeface="Avenir"/>
                <a:ea typeface="Avenir"/>
                <a:cs typeface="Avenir"/>
                <a:sym typeface="Avenir"/>
              </a:rPr>
              <a:t>ailed </a:t>
            </a:r>
            <a:r>
              <a:rPr b="1" i="0" lang="fr" sz="1400" u="none" cap="none" strike="noStrike">
                <a:solidFill>
                  <a:srgbClr val="7B7B7B"/>
                </a:solidFill>
                <a:latin typeface="Avenir"/>
                <a:ea typeface="Avenir"/>
                <a:cs typeface="Avenir"/>
                <a:sym typeface="Avenir"/>
              </a:rPr>
              <a:t>it</a:t>
            </a:r>
            <a:endParaRPr sz="1100"/>
          </a:p>
        </p:txBody>
      </p:sp>
      <p:sp>
        <p:nvSpPr>
          <p:cNvPr id="125" name="Google Shape;125;p21"/>
          <p:cNvSpPr txBox="1"/>
          <p:nvPr/>
        </p:nvSpPr>
        <p:spPr>
          <a:xfrm>
            <a:off x="1034075" y="684900"/>
            <a:ext cx="56940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1900"/>
              <a:t>5) Colour and state of iodine at RTP (room temperature)</a:t>
            </a:r>
            <a:endParaRPr sz="19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