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3" roundtripDataSignature="AMtx7miD6FCVa5cpw3tz3esoj3+WDNqMI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22" Type="http://schemas.openxmlformats.org/officeDocument/2006/relationships/slide" Target="slides/slide18.xml"/><Relationship Id="rId10" Type="http://schemas.openxmlformats.org/officeDocument/2006/relationships/slide" Target="slides/slide6.xml"/><Relationship Id="rId21" Type="http://schemas.openxmlformats.org/officeDocument/2006/relationships/slide" Target="slides/slide17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23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7a031f0708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4" name="Google Shape;154;g7a031f0708_0_1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7a031f0708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2" name="Google Shape;162;g7a031f0708_0_2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7a031f0708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0" name="Google Shape;170;g7a031f0708_0_3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7a031f0708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8" name="Google Shape;178;g7a031f0708_0_4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7a031f0de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6" name="Google Shape;186;g7a031f0de9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ccc43a1ce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4" name="Google Shape;194;gccc43a1ce1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ccc43a1ce1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02" name="Google Shape;202;gccc43a1ce1_0_1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ccc43a1ce1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10" name="Google Shape;210;gccc43a1ce1_0_2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ccc43a1ce1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18" name="Google Shape;218;gccc43a1ce1_0_3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c7b74399e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0" name="Google Shape;90;gc7b74399ee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c7b74399ee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8" name="Google Shape;98;gc7b74399ee_0_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c7b74399ee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6" name="Google Shape;106;gc7b74399ee_0_4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c7b74399ee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4" name="Google Shape;114;gc7b74399ee_0_2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c7b74399ee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2" name="Google Shape;122;gc7b74399ee_0_3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c7b74399ee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0" name="Google Shape;130;gc7b74399ee_0_4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c7b74399ee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8" name="Google Shape;138;gc7b74399ee_0_6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7a031f0708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6" name="Google Shape;146;g7a031f0708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84" name="Google Shape;84;p1"/>
          <p:cNvPicPr preferRelativeResize="0"/>
          <p:nvPr/>
        </p:nvPicPr>
        <p:blipFill rotWithShape="1">
          <a:blip r:embed="rId3">
            <a:alphaModFix/>
          </a:blip>
          <a:srcRect b="40462" l="-1" r="4875" t="41917"/>
          <a:stretch/>
        </p:blipFill>
        <p:spPr>
          <a:xfrm>
            <a:off x="218660" y="5820256"/>
            <a:ext cx="2914164" cy="73948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5" name="Google Shape;85;p1"/>
          <p:cNvCxnSpPr/>
          <p:nvPr/>
        </p:nvCxnSpPr>
        <p:spPr>
          <a:xfrm>
            <a:off x="0" y="5687736"/>
            <a:ext cx="12192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86" name="Google Shape;86;p1"/>
          <p:cNvSpPr txBox="1"/>
          <p:nvPr/>
        </p:nvSpPr>
        <p:spPr>
          <a:xfrm>
            <a:off x="7810149" y="5881047"/>
            <a:ext cx="4530055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36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1047925" y="1578475"/>
            <a:ext cx="5106900" cy="7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50850" lvl="0" marL="457200" rtl="0" algn="l">
              <a:spcBef>
                <a:spcPts val="0"/>
              </a:spcBef>
              <a:spcAft>
                <a:spcPts val="0"/>
              </a:spcAft>
              <a:buSzPts val="3500"/>
              <a:buFont typeface="Calibri"/>
              <a:buAutoNum type="arabicParenR"/>
            </a:pPr>
            <a:r>
              <a:rPr lang="en-GB" sz="3500">
                <a:latin typeface="Calibri"/>
                <a:ea typeface="Calibri"/>
                <a:cs typeface="Calibri"/>
                <a:sym typeface="Calibri"/>
              </a:rPr>
              <a:t>Define oxidation...</a:t>
            </a:r>
            <a:endParaRPr sz="35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156" name="Google Shape;156;g7a031f0708_0_12"/>
          <p:cNvPicPr preferRelativeResize="0"/>
          <p:nvPr/>
        </p:nvPicPr>
        <p:blipFill rotWithShape="1">
          <a:blip r:embed="rId3">
            <a:alphaModFix/>
          </a:blip>
          <a:srcRect b="40461" l="0" r="4870" t="41917"/>
          <a:stretch/>
        </p:blipFill>
        <p:spPr>
          <a:xfrm>
            <a:off x="218660" y="5820256"/>
            <a:ext cx="2914164" cy="73948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57" name="Google Shape;157;g7a031f0708_0_12"/>
          <p:cNvCxnSpPr/>
          <p:nvPr/>
        </p:nvCxnSpPr>
        <p:spPr>
          <a:xfrm>
            <a:off x="0" y="5687736"/>
            <a:ext cx="12192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58" name="Google Shape;158;g7a031f0708_0_12"/>
          <p:cNvSpPr txBox="1"/>
          <p:nvPr/>
        </p:nvSpPr>
        <p:spPr>
          <a:xfrm>
            <a:off x="7810149" y="5881047"/>
            <a:ext cx="45300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36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g7a031f0708_0_12"/>
          <p:cNvSpPr txBox="1"/>
          <p:nvPr/>
        </p:nvSpPr>
        <p:spPr>
          <a:xfrm>
            <a:off x="471600" y="1552000"/>
            <a:ext cx="11248800" cy="156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5)  A </a:t>
            </a:r>
            <a:r>
              <a:rPr lang="en-GB" sz="3000"/>
              <a:t>number given to an element in compound which represents the number of electrons lost (positive number) or gained (negative number) by an atom of that element in the compound. </a:t>
            </a:r>
            <a:endParaRPr sz="3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164" name="Google Shape;164;g7a031f0708_0_24"/>
          <p:cNvPicPr preferRelativeResize="0"/>
          <p:nvPr/>
        </p:nvPicPr>
        <p:blipFill rotWithShape="1">
          <a:blip r:embed="rId3">
            <a:alphaModFix/>
          </a:blip>
          <a:srcRect b="40461" l="0" r="4870" t="41917"/>
          <a:stretch/>
        </p:blipFill>
        <p:spPr>
          <a:xfrm>
            <a:off x="218660" y="5820256"/>
            <a:ext cx="2914164" cy="73948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5" name="Google Shape;165;g7a031f0708_0_24"/>
          <p:cNvCxnSpPr/>
          <p:nvPr/>
        </p:nvCxnSpPr>
        <p:spPr>
          <a:xfrm>
            <a:off x="0" y="5687736"/>
            <a:ext cx="12192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66" name="Google Shape;166;g7a031f0708_0_24"/>
          <p:cNvSpPr txBox="1"/>
          <p:nvPr/>
        </p:nvSpPr>
        <p:spPr>
          <a:xfrm>
            <a:off x="7810149" y="5881047"/>
            <a:ext cx="45300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36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g7a031f0708_0_24"/>
          <p:cNvSpPr txBox="1"/>
          <p:nvPr/>
        </p:nvSpPr>
        <p:spPr>
          <a:xfrm>
            <a:off x="657325" y="1366325"/>
            <a:ext cx="106974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6</a:t>
            </a:r>
            <a:r>
              <a:rPr lang="en-GB" sz="3000"/>
              <a:t>)  What is the oxidation state of the elements in this compound CH</a:t>
            </a:r>
            <a:r>
              <a:rPr lang="en-GB" sz="3000"/>
              <a:t>4</a:t>
            </a:r>
            <a:endParaRPr sz="3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172" name="Google Shape;172;g7a031f0708_0_31"/>
          <p:cNvPicPr preferRelativeResize="0"/>
          <p:nvPr/>
        </p:nvPicPr>
        <p:blipFill rotWithShape="1">
          <a:blip r:embed="rId3">
            <a:alphaModFix/>
          </a:blip>
          <a:srcRect b="40461" l="0" r="4870" t="41917"/>
          <a:stretch/>
        </p:blipFill>
        <p:spPr>
          <a:xfrm>
            <a:off x="218660" y="5820256"/>
            <a:ext cx="2914164" cy="73948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73" name="Google Shape;173;g7a031f0708_0_31"/>
          <p:cNvCxnSpPr/>
          <p:nvPr/>
        </p:nvCxnSpPr>
        <p:spPr>
          <a:xfrm>
            <a:off x="0" y="5687736"/>
            <a:ext cx="12192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74" name="Google Shape;174;g7a031f0708_0_31"/>
          <p:cNvSpPr txBox="1"/>
          <p:nvPr/>
        </p:nvSpPr>
        <p:spPr>
          <a:xfrm>
            <a:off x="7810149" y="5881047"/>
            <a:ext cx="45300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36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g7a031f0708_0_31"/>
          <p:cNvSpPr txBox="1"/>
          <p:nvPr/>
        </p:nvSpPr>
        <p:spPr>
          <a:xfrm>
            <a:off x="856275" y="1750975"/>
            <a:ext cx="112488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6)  C = -4,  H = +1</a:t>
            </a:r>
            <a:endParaRPr sz="17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180" name="Google Shape;180;g7a031f0708_0_43"/>
          <p:cNvPicPr preferRelativeResize="0"/>
          <p:nvPr/>
        </p:nvPicPr>
        <p:blipFill rotWithShape="1">
          <a:blip r:embed="rId3">
            <a:alphaModFix/>
          </a:blip>
          <a:srcRect b="40461" l="0" r="4870" t="41917"/>
          <a:stretch/>
        </p:blipFill>
        <p:spPr>
          <a:xfrm>
            <a:off x="218660" y="5820256"/>
            <a:ext cx="2914164" cy="73948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81" name="Google Shape;181;g7a031f0708_0_43"/>
          <p:cNvCxnSpPr/>
          <p:nvPr/>
        </p:nvCxnSpPr>
        <p:spPr>
          <a:xfrm>
            <a:off x="0" y="5687736"/>
            <a:ext cx="12192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82" name="Google Shape;182;g7a031f0708_0_43"/>
          <p:cNvSpPr txBox="1"/>
          <p:nvPr/>
        </p:nvSpPr>
        <p:spPr>
          <a:xfrm>
            <a:off x="7810149" y="5881047"/>
            <a:ext cx="45300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36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g7a031f0708_0_43"/>
          <p:cNvSpPr txBox="1"/>
          <p:nvPr/>
        </p:nvSpPr>
        <p:spPr>
          <a:xfrm>
            <a:off x="471600" y="1167325"/>
            <a:ext cx="11248800" cy="20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7</a:t>
            </a:r>
            <a:r>
              <a:rPr lang="en-GB" sz="3000"/>
              <a:t>) Which of the elements have been oxidised and reduced in this reaction 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2Fe + 3Cl2 </a:t>
            </a:r>
            <a:r>
              <a:rPr lang="en-GB" sz="3000"/>
              <a:t>→</a:t>
            </a:r>
            <a:r>
              <a:rPr lang="en-GB" sz="3000"/>
              <a:t> 2FeCl3</a:t>
            </a:r>
            <a:endParaRPr sz="3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188" name="Google Shape;188;g7a031f0de9_0_0"/>
          <p:cNvPicPr preferRelativeResize="0"/>
          <p:nvPr/>
        </p:nvPicPr>
        <p:blipFill rotWithShape="1">
          <a:blip r:embed="rId3">
            <a:alphaModFix/>
          </a:blip>
          <a:srcRect b="40461" l="0" r="4870" t="41917"/>
          <a:stretch/>
        </p:blipFill>
        <p:spPr>
          <a:xfrm>
            <a:off x="218660" y="5820256"/>
            <a:ext cx="2914164" cy="73948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89" name="Google Shape;189;g7a031f0de9_0_0"/>
          <p:cNvCxnSpPr/>
          <p:nvPr/>
        </p:nvCxnSpPr>
        <p:spPr>
          <a:xfrm>
            <a:off x="0" y="5687736"/>
            <a:ext cx="12192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90" name="Google Shape;190;g7a031f0de9_0_0"/>
          <p:cNvSpPr txBox="1"/>
          <p:nvPr/>
        </p:nvSpPr>
        <p:spPr>
          <a:xfrm>
            <a:off x="7810149" y="5881047"/>
            <a:ext cx="45300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36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g7a031f0de9_0_0"/>
          <p:cNvSpPr txBox="1"/>
          <p:nvPr/>
        </p:nvSpPr>
        <p:spPr>
          <a:xfrm>
            <a:off x="776750" y="1711200"/>
            <a:ext cx="112488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7) Fe has been oxidised, Cl has been reduced. </a:t>
            </a:r>
            <a:endParaRPr sz="3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196" name="Google Shape;196;gccc43a1ce1_0_5"/>
          <p:cNvPicPr preferRelativeResize="0"/>
          <p:nvPr/>
        </p:nvPicPr>
        <p:blipFill rotWithShape="1">
          <a:blip r:embed="rId3">
            <a:alphaModFix/>
          </a:blip>
          <a:srcRect b="40461" l="0" r="4870" t="41917"/>
          <a:stretch/>
        </p:blipFill>
        <p:spPr>
          <a:xfrm>
            <a:off x="218660" y="5820256"/>
            <a:ext cx="2914164" cy="73948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7" name="Google Shape;197;gccc43a1ce1_0_5"/>
          <p:cNvCxnSpPr/>
          <p:nvPr/>
        </p:nvCxnSpPr>
        <p:spPr>
          <a:xfrm>
            <a:off x="0" y="5687736"/>
            <a:ext cx="12192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98" name="Google Shape;198;gccc43a1ce1_0_5"/>
          <p:cNvSpPr txBox="1"/>
          <p:nvPr/>
        </p:nvSpPr>
        <p:spPr>
          <a:xfrm>
            <a:off x="7810149" y="5881047"/>
            <a:ext cx="45300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36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gccc43a1ce1_0_5"/>
          <p:cNvSpPr txBox="1"/>
          <p:nvPr/>
        </p:nvSpPr>
        <p:spPr>
          <a:xfrm>
            <a:off x="551200" y="1392800"/>
            <a:ext cx="11248800" cy="20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8</a:t>
            </a:r>
            <a:r>
              <a:rPr lang="en-GB" sz="3000"/>
              <a:t>) What’s the </a:t>
            </a:r>
            <a:r>
              <a:rPr lang="en-GB" sz="3000"/>
              <a:t>reduction</a:t>
            </a:r>
            <a:r>
              <a:rPr lang="en-GB" sz="3000"/>
              <a:t> agent and what’s the oxidation agent in this reaction? 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Mg +</a:t>
            </a:r>
            <a:r>
              <a:rPr lang="en-GB" sz="3300"/>
              <a:t> </a:t>
            </a:r>
            <a:r>
              <a:rPr lang="en-GB" sz="3000"/>
              <a:t>O</a:t>
            </a:r>
            <a:r>
              <a:rPr lang="en-GB" sz="1600"/>
              <a:t>2</a:t>
            </a:r>
            <a:r>
              <a:rPr lang="en-GB" sz="3000"/>
              <a:t> → Mgo</a:t>
            </a:r>
            <a:endParaRPr sz="30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204" name="Google Shape;204;gccc43a1ce1_0_12"/>
          <p:cNvPicPr preferRelativeResize="0"/>
          <p:nvPr/>
        </p:nvPicPr>
        <p:blipFill rotWithShape="1">
          <a:blip r:embed="rId3">
            <a:alphaModFix/>
          </a:blip>
          <a:srcRect b="40461" l="0" r="4870" t="41917"/>
          <a:stretch/>
        </p:blipFill>
        <p:spPr>
          <a:xfrm>
            <a:off x="218660" y="5820256"/>
            <a:ext cx="2914164" cy="73948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05" name="Google Shape;205;gccc43a1ce1_0_12"/>
          <p:cNvCxnSpPr/>
          <p:nvPr/>
        </p:nvCxnSpPr>
        <p:spPr>
          <a:xfrm>
            <a:off x="0" y="5687736"/>
            <a:ext cx="12192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06" name="Google Shape;206;gccc43a1ce1_0_12"/>
          <p:cNvSpPr txBox="1"/>
          <p:nvPr/>
        </p:nvSpPr>
        <p:spPr>
          <a:xfrm>
            <a:off x="7810149" y="5881047"/>
            <a:ext cx="45300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36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gccc43a1ce1_0_12"/>
          <p:cNvSpPr txBox="1"/>
          <p:nvPr/>
        </p:nvSpPr>
        <p:spPr>
          <a:xfrm>
            <a:off x="657325" y="1445875"/>
            <a:ext cx="11248800" cy="16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8) Mg +</a:t>
            </a:r>
            <a:r>
              <a:rPr lang="en-GB" sz="3300"/>
              <a:t> </a:t>
            </a:r>
            <a:r>
              <a:rPr lang="en-GB" sz="3000"/>
              <a:t>O</a:t>
            </a:r>
            <a:r>
              <a:rPr lang="en-GB" sz="1600"/>
              <a:t>2</a:t>
            </a:r>
            <a:r>
              <a:rPr lang="en-GB" sz="3000"/>
              <a:t> → Mgo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Mg is the </a:t>
            </a:r>
            <a:r>
              <a:rPr lang="en-GB" sz="3000"/>
              <a:t>reducing</a:t>
            </a:r>
            <a:r>
              <a:rPr lang="en-GB" sz="3000"/>
              <a:t> agent and O</a:t>
            </a:r>
            <a:r>
              <a:rPr lang="en-GB" sz="1600"/>
              <a:t>2</a:t>
            </a:r>
            <a:r>
              <a:rPr lang="en-GB" sz="2400"/>
              <a:t> </a:t>
            </a:r>
            <a:r>
              <a:rPr lang="en-GB" sz="3000"/>
              <a:t>is the oxidizing agent.</a:t>
            </a:r>
            <a:endParaRPr sz="30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212" name="Google Shape;212;gccc43a1ce1_0_24"/>
          <p:cNvPicPr preferRelativeResize="0"/>
          <p:nvPr/>
        </p:nvPicPr>
        <p:blipFill rotWithShape="1">
          <a:blip r:embed="rId3">
            <a:alphaModFix/>
          </a:blip>
          <a:srcRect b="40461" l="0" r="4870" t="41917"/>
          <a:stretch/>
        </p:blipFill>
        <p:spPr>
          <a:xfrm>
            <a:off x="218660" y="5820256"/>
            <a:ext cx="2914164" cy="73948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13" name="Google Shape;213;gccc43a1ce1_0_24"/>
          <p:cNvCxnSpPr/>
          <p:nvPr/>
        </p:nvCxnSpPr>
        <p:spPr>
          <a:xfrm>
            <a:off x="0" y="5687736"/>
            <a:ext cx="12192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14" name="Google Shape;214;gccc43a1ce1_0_24"/>
          <p:cNvSpPr txBox="1"/>
          <p:nvPr/>
        </p:nvSpPr>
        <p:spPr>
          <a:xfrm>
            <a:off x="7810149" y="5881047"/>
            <a:ext cx="45300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36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Google Shape;215;gccc43a1ce1_0_24"/>
          <p:cNvSpPr txBox="1"/>
          <p:nvPr/>
        </p:nvSpPr>
        <p:spPr>
          <a:xfrm>
            <a:off x="511375" y="1737625"/>
            <a:ext cx="10962900" cy="24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9</a:t>
            </a:r>
            <a:r>
              <a:rPr lang="en-GB" sz="3000"/>
              <a:t>) Workout the oxidation state of chlorine in this compound. </a:t>
            </a:r>
            <a:endParaRPr sz="30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-GB" sz="3000">
                <a:solidFill>
                  <a:schemeClr val="dk1"/>
                </a:solidFill>
              </a:rPr>
              <a:t>HClO</a:t>
            </a:r>
            <a:r>
              <a:rPr lang="en-GB" sz="1500">
                <a:solidFill>
                  <a:schemeClr val="dk1"/>
                </a:solidFill>
              </a:rPr>
              <a:t>2</a:t>
            </a:r>
            <a:endParaRPr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220" name="Google Shape;220;gccc43a1ce1_0_31"/>
          <p:cNvPicPr preferRelativeResize="0"/>
          <p:nvPr/>
        </p:nvPicPr>
        <p:blipFill rotWithShape="1">
          <a:blip r:embed="rId3">
            <a:alphaModFix/>
          </a:blip>
          <a:srcRect b="40461" l="0" r="4870" t="41917"/>
          <a:stretch/>
        </p:blipFill>
        <p:spPr>
          <a:xfrm>
            <a:off x="218660" y="5820256"/>
            <a:ext cx="2914164" cy="73948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21" name="Google Shape;221;gccc43a1ce1_0_31"/>
          <p:cNvCxnSpPr/>
          <p:nvPr/>
        </p:nvCxnSpPr>
        <p:spPr>
          <a:xfrm>
            <a:off x="0" y="5687736"/>
            <a:ext cx="12192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22" name="Google Shape;222;gccc43a1ce1_0_31"/>
          <p:cNvSpPr txBox="1"/>
          <p:nvPr/>
        </p:nvSpPr>
        <p:spPr>
          <a:xfrm>
            <a:off x="7810149" y="5881047"/>
            <a:ext cx="45300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36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" name="Google Shape;223;gccc43a1ce1_0_31"/>
          <p:cNvSpPr txBox="1"/>
          <p:nvPr/>
        </p:nvSpPr>
        <p:spPr>
          <a:xfrm>
            <a:off x="471600" y="575325"/>
            <a:ext cx="11248800" cy="549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9) HClO</a:t>
            </a:r>
            <a:r>
              <a:rPr lang="en-GB" sz="1700"/>
              <a:t>2</a:t>
            </a:r>
            <a:endParaRPr sz="1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Hydrogen is in group 1 and therefore its oxidation state is -1 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Oxygen is in group 6 and therefore its oxidation state is +2 and because its O</a:t>
            </a:r>
            <a:r>
              <a:rPr lang="en-GB" sz="1700"/>
              <a:t>2</a:t>
            </a:r>
            <a:r>
              <a:rPr lang="en-GB" sz="3000"/>
              <a:t> the oxidation state is +4 overall.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Therefor the oxidation state of chlorine is +4 + -1 = +3 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92" name="Google Shape;92;gc7b74399ee_0_0"/>
          <p:cNvPicPr preferRelativeResize="0"/>
          <p:nvPr/>
        </p:nvPicPr>
        <p:blipFill rotWithShape="1">
          <a:blip r:embed="rId3">
            <a:alphaModFix/>
          </a:blip>
          <a:srcRect b="40461" l="0" r="4870" t="41917"/>
          <a:stretch/>
        </p:blipFill>
        <p:spPr>
          <a:xfrm>
            <a:off x="218660" y="5820256"/>
            <a:ext cx="2914164" cy="73948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3" name="Google Shape;93;gc7b74399ee_0_0"/>
          <p:cNvCxnSpPr/>
          <p:nvPr/>
        </p:nvCxnSpPr>
        <p:spPr>
          <a:xfrm>
            <a:off x="0" y="5687736"/>
            <a:ext cx="12192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4" name="Google Shape;94;gc7b74399ee_0_0"/>
          <p:cNvSpPr txBox="1"/>
          <p:nvPr/>
        </p:nvSpPr>
        <p:spPr>
          <a:xfrm>
            <a:off x="7810149" y="5881047"/>
            <a:ext cx="45300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36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gc7b74399ee_0_0"/>
          <p:cNvSpPr txBox="1"/>
          <p:nvPr/>
        </p:nvSpPr>
        <p:spPr>
          <a:xfrm>
            <a:off x="650000" y="1591825"/>
            <a:ext cx="10466100" cy="11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191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202124"/>
              </a:buClr>
              <a:buSzPts val="3000"/>
              <a:buAutoNum type="arabicParenR"/>
            </a:pPr>
            <a:r>
              <a:rPr lang="en-GB" sz="3000">
                <a:solidFill>
                  <a:srgbClr val="202124"/>
                </a:solidFill>
                <a:highlight>
                  <a:srgbClr val="FFFFFF"/>
                </a:highlight>
              </a:rPr>
              <a:t>Oxidation</a:t>
            </a:r>
            <a:r>
              <a:rPr lang="en-GB" sz="3000">
                <a:solidFill>
                  <a:srgbClr val="202124"/>
                </a:solidFill>
                <a:highlight>
                  <a:srgbClr val="FFFFFF"/>
                </a:highlight>
              </a:rPr>
              <a:t> is the loss of electrons during a reaction by a substance.</a:t>
            </a:r>
            <a:endParaRPr sz="3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100" name="Google Shape;100;gc7b74399ee_0_9"/>
          <p:cNvPicPr preferRelativeResize="0"/>
          <p:nvPr/>
        </p:nvPicPr>
        <p:blipFill rotWithShape="1">
          <a:blip r:embed="rId3">
            <a:alphaModFix/>
          </a:blip>
          <a:srcRect b="40461" l="0" r="4870" t="41917"/>
          <a:stretch/>
        </p:blipFill>
        <p:spPr>
          <a:xfrm>
            <a:off x="218660" y="5820256"/>
            <a:ext cx="2914164" cy="73948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1" name="Google Shape;101;gc7b74399ee_0_9"/>
          <p:cNvCxnSpPr/>
          <p:nvPr/>
        </p:nvCxnSpPr>
        <p:spPr>
          <a:xfrm>
            <a:off x="0" y="5687736"/>
            <a:ext cx="12192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02" name="Google Shape;102;gc7b74399ee_0_9"/>
          <p:cNvSpPr txBox="1"/>
          <p:nvPr/>
        </p:nvSpPr>
        <p:spPr>
          <a:xfrm>
            <a:off x="7810149" y="5881047"/>
            <a:ext cx="45300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36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gc7b74399ee_0_9"/>
          <p:cNvSpPr txBox="1"/>
          <p:nvPr/>
        </p:nvSpPr>
        <p:spPr>
          <a:xfrm>
            <a:off x="929275" y="1525425"/>
            <a:ext cx="104661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sz="3000">
                <a:solidFill>
                  <a:srgbClr val="202124"/>
                </a:solidFill>
                <a:highlight>
                  <a:srgbClr val="FFFFFF"/>
                </a:highlight>
              </a:rPr>
              <a:t>2) Define reduction...</a:t>
            </a:r>
            <a:endParaRPr sz="33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108" name="Google Shape;108;gc7b74399ee_0_42"/>
          <p:cNvPicPr preferRelativeResize="0"/>
          <p:nvPr/>
        </p:nvPicPr>
        <p:blipFill rotWithShape="1">
          <a:blip r:embed="rId3">
            <a:alphaModFix/>
          </a:blip>
          <a:srcRect b="40461" l="0" r="4870" t="41917"/>
          <a:stretch/>
        </p:blipFill>
        <p:spPr>
          <a:xfrm>
            <a:off x="218660" y="5820256"/>
            <a:ext cx="2914164" cy="73948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9" name="Google Shape;109;gc7b74399ee_0_42"/>
          <p:cNvCxnSpPr/>
          <p:nvPr/>
        </p:nvCxnSpPr>
        <p:spPr>
          <a:xfrm>
            <a:off x="0" y="5687736"/>
            <a:ext cx="12192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0" name="Google Shape;110;gc7b74399ee_0_42"/>
          <p:cNvSpPr txBox="1"/>
          <p:nvPr/>
        </p:nvSpPr>
        <p:spPr>
          <a:xfrm>
            <a:off x="7810149" y="5881047"/>
            <a:ext cx="45300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36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gc7b74399ee_0_42"/>
          <p:cNvSpPr txBox="1"/>
          <p:nvPr/>
        </p:nvSpPr>
        <p:spPr>
          <a:xfrm>
            <a:off x="782650" y="1671375"/>
            <a:ext cx="104661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sz="3000">
                <a:solidFill>
                  <a:srgbClr val="202124"/>
                </a:solidFill>
                <a:highlight>
                  <a:srgbClr val="FFFFFF"/>
                </a:highlight>
              </a:rPr>
              <a:t>2) R</a:t>
            </a:r>
            <a:r>
              <a:rPr lang="en-GB" sz="3000">
                <a:solidFill>
                  <a:srgbClr val="202124"/>
                </a:solidFill>
                <a:highlight>
                  <a:srgbClr val="FFFFFF"/>
                </a:highlight>
              </a:rPr>
              <a:t>eduction is the gain of electrons by a substance.</a:t>
            </a:r>
            <a:endParaRPr sz="33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116" name="Google Shape;116;gc7b74399ee_0_21"/>
          <p:cNvPicPr preferRelativeResize="0"/>
          <p:nvPr/>
        </p:nvPicPr>
        <p:blipFill rotWithShape="1">
          <a:blip r:embed="rId3">
            <a:alphaModFix/>
          </a:blip>
          <a:srcRect b="40461" l="0" r="4870" t="41917"/>
          <a:stretch/>
        </p:blipFill>
        <p:spPr>
          <a:xfrm>
            <a:off x="218660" y="5820256"/>
            <a:ext cx="2914164" cy="73948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7" name="Google Shape;117;gc7b74399ee_0_21"/>
          <p:cNvCxnSpPr/>
          <p:nvPr/>
        </p:nvCxnSpPr>
        <p:spPr>
          <a:xfrm>
            <a:off x="0" y="5687736"/>
            <a:ext cx="12192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8" name="Google Shape;118;gc7b74399ee_0_21"/>
          <p:cNvSpPr txBox="1"/>
          <p:nvPr/>
        </p:nvSpPr>
        <p:spPr>
          <a:xfrm>
            <a:off x="7810149" y="5881047"/>
            <a:ext cx="45300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36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gc7b74399ee_0_21"/>
          <p:cNvSpPr txBox="1"/>
          <p:nvPr/>
        </p:nvSpPr>
        <p:spPr>
          <a:xfrm>
            <a:off x="862950" y="1472450"/>
            <a:ext cx="104661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sz="3000">
                <a:solidFill>
                  <a:srgbClr val="202124"/>
                </a:solidFill>
                <a:highlight>
                  <a:srgbClr val="FFFFFF"/>
                </a:highlight>
              </a:rPr>
              <a:t>3) Define an oxidation agent...</a:t>
            </a:r>
            <a:endParaRPr sz="3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124" name="Google Shape;124;gc7b74399ee_0_33"/>
          <p:cNvPicPr preferRelativeResize="0"/>
          <p:nvPr/>
        </p:nvPicPr>
        <p:blipFill rotWithShape="1">
          <a:blip r:embed="rId3">
            <a:alphaModFix/>
          </a:blip>
          <a:srcRect b="40461" l="0" r="4870" t="41917"/>
          <a:stretch/>
        </p:blipFill>
        <p:spPr>
          <a:xfrm>
            <a:off x="218660" y="5820256"/>
            <a:ext cx="2914164" cy="73948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5" name="Google Shape;125;gc7b74399ee_0_33"/>
          <p:cNvCxnSpPr/>
          <p:nvPr/>
        </p:nvCxnSpPr>
        <p:spPr>
          <a:xfrm>
            <a:off x="0" y="5687736"/>
            <a:ext cx="12192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26" name="Google Shape;126;gc7b74399ee_0_33"/>
          <p:cNvSpPr txBox="1"/>
          <p:nvPr/>
        </p:nvSpPr>
        <p:spPr>
          <a:xfrm>
            <a:off x="7810149" y="5881047"/>
            <a:ext cx="45300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36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gc7b74399ee_0_33"/>
          <p:cNvSpPr txBox="1"/>
          <p:nvPr/>
        </p:nvSpPr>
        <p:spPr>
          <a:xfrm>
            <a:off x="471600" y="1525500"/>
            <a:ext cx="11248800" cy="156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3) </a:t>
            </a:r>
            <a:r>
              <a:rPr lang="en-GB" sz="3000"/>
              <a:t>An oxidation agent: is a substance which oxidizes something else (they give oxygen to other substances) which means an oxidation agent must gain electrons in a reaction.</a:t>
            </a:r>
            <a:endParaRPr sz="3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132" name="Google Shape;132;gc7b74399ee_0_49"/>
          <p:cNvPicPr preferRelativeResize="0"/>
          <p:nvPr/>
        </p:nvPicPr>
        <p:blipFill rotWithShape="1">
          <a:blip r:embed="rId3">
            <a:alphaModFix/>
          </a:blip>
          <a:srcRect b="40461" l="0" r="4870" t="41917"/>
          <a:stretch/>
        </p:blipFill>
        <p:spPr>
          <a:xfrm>
            <a:off x="218660" y="5820256"/>
            <a:ext cx="2914164" cy="73948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3" name="Google Shape;133;gc7b74399ee_0_49"/>
          <p:cNvCxnSpPr/>
          <p:nvPr/>
        </p:nvCxnSpPr>
        <p:spPr>
          <a:xfrm>
            <a:off x="0" y="5687736"/>
            <a:ext cx="12192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4" name="Google Shape;134;gc7b74399ee_0_49"/>
          <p:cNvSpPr txBox="1"/>
          <p:nvPr/>
        </p:nvSpPr>
        <p:spPr>
          <a:xfrm>
            <a:off x="7810149" y="5881047"/>
            <a:ext cx="45300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36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gc7b74399ee_0_49"/>
          <p:cNvSpPr txBox="1"/>
          <p:nvPr/>
        </p:nvSpPr>
        <p:spPr>
          <a:xfrm>
            <a:off x="683825" y="1684600"/>
            <a:ext cx="112488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4) What are the rules for calculation oxidation state?</a:t>
            </a:r>
            <a:endParaRPr sz="3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140" name="Google Shape;140;gc7b74399ee_0_61"/>
          <p:cNvPicPr preferRelativeResize="0"/>
          <p:nvPr/>
        </p:nvPicPr>
        <p:blipFill rotWithShape="1">
          <a:blip r:embed="rId3">
            <a:alphaModFix/>
          </a:blip>
          <a:srcRect b="40461" l="0" r="4870" t="41917"/>
          <a:stretch/>
        </p:blipFill>
        <p:spPr>
          <a:xfrm>
            <a:off x="218660" y="5820256"/>
            <a:ext cx="2914164" cy="73948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1" name="Google Shape;141;gc7b74399ee_0_61"/>
          <p:cNvCxnSpPr/>
          <p:nvPr/>
        </p:nvCxnSpPr>
        <p:spPr>
          <a:xfrm>
            <a:off x="0" y="5687736"/>
            <a:ext cx="12192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42" name="Google Shape;142;gc7b74399ee_0_61"/>
          <p:cNvSpPr txBox="1"/>
          <p:nvPr/>
        </p:nvSpPr>
        <p:spPr>
          <a:xfrm>
            <a:off x="7810149" y="5881047"/>
            <a:ext cx="45300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36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gc7b74399ee_0_61"/>
          <p:cNvSpPr txBox="1"/>
          <p:nvPr/>
        </p:nvSpPr>
        <p:spPr>
          <a:xfrm>
            <a:off x="630775" y="1445900"/>
            <a:ext cx="11248800" cy="197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4) 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GB" sz="3000"/>
              <a:t>Workout the oxidation state of the known elements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GB" sz="3000"/>
              <a:t>Workout the oxidation state of the unknowns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, company name&#10;&#10;Description automatically generated" id="148" name="Google Shape;148;g7a031f0708_0_5"/>
          <p:cNvPicPr preferRelativeResize="0"/>
          <p:nvPr/>
        </p:nvPicPr>
        <p:blipFill rotWithShape="1">
          <a:blip r:embed="rId3">
            <a:alphaModFix/>
          </a:blip>
          <a:srcRect b="40461" l="0" r="4870" t="41917"/>
          <a:stretch/>
        </p:blipFill>
        <p:spPr>
          <a:xfrm>
            <a:off x="218660" y="5820256"/>
            <a:ext cx="2914164" cy="73948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9" name="Google Shape;149;g7a031f0708_0_5"/>
          <p:cNvCxnSpPr/>
          <p:nvPr/>
        </p:nvCxnSpPr>
        <p:spPr>
          <a:xfrm>
            <a:off x="0" y="5687736"/>
            <a:ext cx="121920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50" name="Google Shape;150;g7a031f0708_0_5"/>
          <p:cNvSpPr txBox="1"/>
          <p:nvPr/>
        </p:nvSpPr>
        <p:spPr>
          <a:xfrm>
            <a:off x="7810149" y="5881047"/>
            <a:ext cx="45300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B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elieve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 , </a:t>
            </a:r>
            <a:r>
              <a:rPr b="1" i="0" lang="en-GB" sz="40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L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earnt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&amp;</a:t>
            </a:r>
            <a:r>
              <a:rPr b="1" i="0" lang="en-GB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</a:t>
            </a:r>
            <a:r>
              <a:rPr b="1" i="0" lang="en-GB" sz="3600" u="none" cap="none" strike="noStrike">
                <a:solidFill>
                  <a:srgbClr val="3390A2"/>
                </a:solidFill>
                <a:latin typeface="Avenir"/>
                <a:ea typeface="Avenir"/>
                <a:cs typeface="Avenir"/>
                <a:sym typeface="Avenir"/>
              </a:rPr>
              <a:t>N</a:t>
            </a:r>
            <a:r>
              <a:rPr b="1" i="0" lang="en-GB" sz="1800" u="none" cap="none" strike="noStrike">
                <a:solidFill>
                  <a:srgbClr val="996FB7"/>
                </a:solidFill>
                <a:latin typeface="Avenir"/>
                <a:ea typeface="Avenir"/>
                <a:cs typeface="Avenir"/>
                <a:sym typeface="Avenir"/>
              </a:rPr>
              <a:t>ailed </a:t>
            </a:r>
            <a:r>
              <a:rPr b="1" i="0" lang="en-GB" sz="1800" u="none" cap="none" strike="noStrike">
                <a:solidFill>
                  <a:srgbClr val="7B7B7B"/>
                </a:solidFill>
                <a:latin typeface="Avenir"/>
                <a:ea typeface="Avenir"/>
                <a:cs typeface="Avenir"/>
                <a:sym typeface="Avenir"/>
              </a:rPr>
              <a:t>it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g7a031f0708_0_5"/>
          <p:cNvSpPr txBox="1"/>
          <p:nvPr/>
        </p:nvSpPr>
        <p:spPr>
          <a:xfrm>
            <a:off x="829800" y="1671400"/>
            <a:ext cx="112488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5</a:t>
            </a:r>
            <a:r>
              <a:rPr lang="en-GB" sz="3000"/>
              <a:t>) Define oxidation state...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2021-03-22T16:37:30Z</dcterms:created>
  <dc:creator>Bansari Sanghvi</dc:creator>
</cp:coreProperties>
</file>