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BF3ACF50-2DD6-4D9B-BB6A-31B63CB71728}" type="datetimeFigureOut">
              <a:rPr lang="en-GB" smtClean="0"/>
              <a:t>15/01/2021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EEC445AF-736E-4A4C-B0B0-C249978E669D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76219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ACF50-2DD6-4D9B-BB6A-31B63CB71728}" type="datetimeFigureOut">
              <a:rPr lang="en-GB" smtClean="0"/>
              <a:t>15/01/2021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445AF-736E-4A4C-B0B0-C249978E66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2593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ACF50-2DD6-4D9B-BB6A-31B63CB71728}" type="datetimeFigureOut">
              <a:rPr lang="en-GB" smtClean="0"/>
              <a:t>15/01/2021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445AF-736E-4A4C-B0B0-C249978E66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0471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ACF50-2DD6-4D9B-BB6A-31B63CB71728}" type="datetimeFigureOut">
              <a:rPr lang="en-GB" smtClean="0"/>
              <a:t>15/01/2021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445AF-736E-4A4C-B0B0-C249978E66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5368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ACF50-2DD6-4D9B-BB6A-31B63CB71728}" type="datetimeFigureOut">
              <a:rPr lang="en-GB" smtClean="0"/>
              <a:t>15/01/2021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445AF-736E-4A4C-B0B0-C249978E669D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07678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ACF50-2DD6-4D9B-BB6A-31B63CB71728}" type="datetimeFigureOut">
              <a:rPr lang="en-GB" smtClean="0"/>
              <a:t>15/01/2021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445AF-736E-4A4C-B0B0-C249978E66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7016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ACF50-2DD6-4D9B-BB6A-31B63CB71728}" type="datetimeFigureOut">
              <a:rPr lang="en-GB" smtClean="0"/>
              <a:t>15/01/2021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445AF-736E-4A4C-B0B0-C249978E66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837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ACF50-2DD6-4D9B-BB6A-31B63CB71728}" type="datetimeFigureOut">
              <a:rPr lang="en-GB" smtClean="0"/>
              <a:t>15/01/2021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445AF-736E-4A4C-B0B0-C249978E66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3876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ACF50-2DD6-4D9B-BB6A-31B63CB71728}" type="datetimeFigureOut">
              <a:rPr lang="en-GB" smtClean="0"/>
              <a:t>15/01/2021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445AF-736E-4A4C-B0B0-C249978E66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2732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ACF50-2DD6-4D9B-BB6A-31B63CB71728}" type="datetimeFigureOut">
              <a:rPr lang="en-GB" smtClean="0"/>
              <a:t>15/01/2021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445AF-736E-4A4C-B0B0-C249978E66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3889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ACF50-2DD6-4D9B-BB6A-31B63CB71728}" type="datetimeFigureOut">
              <a:rPr lang="en-GB" smtClean="0"/>
              <a:t>15/01/2021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445AF-736E-4A4C-B0B0-C249978E66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9982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BF3ACF50-2DD6-4D9B-BB6A-31B63CB71728}" type="datetimeFigureOut">
              <a:rPr lang="en-GB" smtClean="0"/>
              <a:t>15/01/2021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EEC445AF-736E-4A4C-B0B0-C249978E66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3181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BBE1F5-B191-49F6-9FDA-936C2E3AFE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1872" y="384635"/>
            <a:ext cx="9418320" cy="4041648"/>
          </a:xfrm>
        </p:spPr>
        <p:txBody>
          <a:bodyPr/>
          <a:lstStyle/>
          <a:p>
            <a:pPr algn="ctr"/>
            <a:r>
              <a:rPr lang="en-GB" b="1" u="sng" dirty="0"/>
              <a:t>Bohr’s model of the atom + spectroscopy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B9EA78-1EFB-43B2-A9BD-AB84BCAE5AC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GB" dirty="0"/>
              <a:t>By: Bansari </a:t>
            </a:r>
          </a:p>
        </p:txBody>
      </p:sp>
    </p:spTree>
    <p:extLst>
      <p:ext uri="{BB962C8B-B14F-4D97-AF65-F5344CB8AC3E}">
        <p14:creationId xmlns:p14="http://schemas.microsoft.com/office/powerpoint/2010/main" val="1726369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058F4C-8389-4FBB-9193-2A1417360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340" y="-481528"/>
            <a:ext cx="9692640" cy="1325562"/>
          </a:xfrm>
        </p:spPr>
        <p:txBody>
          <a:bodyPr>
            <a:normAutofit/>
          </a:bodyPr>
          <a:lstStyle/>
          <a:p>
            <a:r>
              <a:rPr lang="en-US" sz="2800" b="1" i="0" u="sng" dirty="0">
                <a:solidFill>
                  <a:srgbClr val="000000"/>
                </a:solidFill>
                <a:effectLst/>
                <a:latin typeface="+mn-lt"/>
              </a:rPr>
              <a:t>What was Bohr’s theory of atomic energy levels? </a:t>
            </a:r>
            <a:endParaRPr lang="en-GB" sz="6000" b="1" u="sng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8D431E-8A87-4D05-AB4D-45EB90DF31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340" y="1110720"/>
            <a:ext cx="4999671" cy="4887410"/>
          </a:xfrm>
        </p:spPr>
        <p:txBody>
          <a:bodyPr>
            <a:normAutofit fontScale="85000" lnSpcReduction="20000"/>
          </a:bodyPr>
          <a:lstStyle/>
          <a:p>
            <a:r>
              <a:rPr lang="en-GB" sz="1700" dirty="0"/>
              <a:t>Bohr model was based on the theory of electron shells which describes the behaviour of light energy and frequency.</a:t>
            </a:r>
          </a:p>
          <a:p>
            <a:r>
              <a:rPr lang="en-GB" sz="1700" dirty="0"/>
              <a:t>This was determined by his experiment using both emission and absorption spectrums.</a:t>
            </a:r>
          </a:p>
          <a:p>
            <a:r>
              <a:rPr lang="en-GB" sz="1700" dirty="0"/>
              <a:t>He discovered using this simple experiment that electron shell exists in different energy levels. </a:t>
            </a:r>
          </a:p>
          <a:p>
            <a:pPr algn="l"/>
            <a:r>
              <a:rPr lang="en-US" sz="1700" dirty="0">
                <a:solidFill>
                  <a:srgbClr val="231F20"/>
                </a:solidFill>
              </a:rPr>
              <a:t>T</a:t>
            </a:r>
            <a:r>
              <a:rPr lang="en-US" sz="1700" b="0" i="0" dirty="0">
                <a:solidFill>
                  <a:srgbClr val="231F20"/>
                </a:solidFill>
                <a:effectLst/>
              </a:rPr>
              <a:t>he pattern of energy released by electrons in the chemical reaction must be different for every single atom of that element.</a:t>
            </a:r>
          </a:p>
          <a:p>
            <a:pPr algn="l"/>
            <a:r>
              <a:rPr lang="en-US" sz="1700" b="0" i="0" dirty="0">
                <a:solidFill>
                  <a:srgbClr val="231F20"/>
                </a:solidFill>
                <a:effectLst/>
              </a:rPr>
              <a:t>Therefore, electrons cannot be arranged at random, but they must have fixed levels of energy within each type of atom.</a:t>
            </a:r>
          </a:p>
          <a:p>
            <a:pPr algn="l"/>
            <a:r>
              <a:rPr lang="en-US" sz="1700" dirty="0">
                <a:solidFill>
                  <a:srgbClr val="231F20"/>
                </a:solidFill>
              </a:rPr>
              <a:t>Electron can only exist as quantized ( fixed) with unique energy levels.</a:t>
            </a:r>
          </a:p>
          <a:p>
            <a:pPr algn="l"/>
            <a:r>
              <a:rPr lang="en-US" sz="1700" dirty="0">
                <a:solidFill>
                  <a:srgbClr val="231F20"/>
                </a:solidFill>
              </a:rPr>
              <a:t>Energy of light depends on whether the electron is gained or lost.</a:t>
            </a:r>
          </a:p>
          <a:p>
            <a:pPr algn="l"/>
            <a:r>
              <a:rPr lang="en-US" sz="1700" dirty="0">
                <a:solidFill>
                  <a:srgbClr val="231F20"/>
                </a:solidFill>
              </a:rPr>
              <a:t>Proposed a relationship between </a:t>
            </a:r>
            <a:r>
              <a:rPr lang="en-US" sz="1700" dirty="0">
                <a:solidFill>
                  <a:srgbClr val="231F20"/>
                </a:solidFill>
                <a:highlight>
                  <a:srgbClr val="00FF00"/>
                </a:highlight>
              </a:rPr>
              <a:t>frequency of light being equal to the energy of light.</a:t>
            </a:r>
            <a:endParaRPr lang="en-GB" sz="1700" dirty="0">
              <a:highlight>
                <a:srgbClr val="00FF00"/>
              </a:highlight>
            </a:endParaRPr>
          </a:p>
          <a:p>
            <a:endParaRPr lang="en-GB" dirty="0"/>
          </a:p>
        </p:txBody>
      </p:sp>
      <p:pic>
        <p:nvPicPr>
          <p:cNvPr id="1026" name="Picture 2" descr="Bohr model | Description &amp; Development | Britannica">
            <a:extLst>
              <a:ext uri="{FF2B5EF4-FFF2-40B4-BE49-F238E27FC236}">
                <a16:creationId xmlns:a16="http://schemas.microsoft.com/office/drawing/2014/main" id="{769E2309-BBBC-4133-9D9C-2BBC961EC8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1576" y="1037154"/>
            <a:ext cx="4546341" cy="3029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5964F59-6F4C-4E65-BF89-88E4A38CC00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9030" t="33051" r="39158" b="48981"/>
          <a:stretch/>
        </p:blipFill>
        <p:spPr>
          <a:xfrm>
            <a:off x="6357257" y="4608706"/>
            <a:ext cx="4074980" cy="1888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7624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AB4D906-483E-46BD-858E-B2AB82E21471}"/>
              </a:ext>
            </a:extLst>
          </p:cNvPr>
          <p:cNvSpPr txBox="1"/>
          <p:nvPr/>
        </p:nvSpPr>
        <p:spPr>
          <a:xfrm>
            <a:off x="424309" y="278614"/>
            <a:ext cx="9488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u="sng" dirty="0"/>
              <a:t>Emission spectrum vs Absorption spectrum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B8E61E4-7AE8-4E31-AF38-033032BD4542}"/>
              </a:ext>
            </a:extLst>
          </p:cNvPr>
          <p:cNvSpPr txBox="1"/>
          <p:nvPr/>
        </p:nvSpPr>
        <p:spPr>
          <a:xfrm>
            <a:off x="740483" y="1164362"/>
            <a:ext cx="5542872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u="sng" dirty="0"/>
              <a:t>Absorption spectrum:</a:t>
            </a:r>
          </a:p>
          <a:p>
            <a:endParaRPr lang="en-GB" sz="1600" b="1" u="sng" dirty="0"/>
          </a:p>
          <a:p>
            <a:r>
              <a:rPr lang="en-GB" sz="1400" dirty="0">
                <a:highlight>
                  <a:srgbClr val="00FFFF"/>
                </a:highlight>
              </a:rPr>
              <a:t>Absorption spectrum = spectrum that show black lines that correspond to its frequency of the energy shells</a:t>
            </a:r>
            <a:r>
              <a:rPr lang="en-GB" sz="1400" dirty="0"/>
              <a:t>.</a:t>
            </a:r>
          </a:p>
          <a:p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This occurs when </a:t>
            </a:r>
            <a:r>
              <a:rPr lang="en-GB" sz="1400" dirty="0">
                <a:highlight>
                  <a:srgbClr val="00FF00"/>
                </a:highlight>
              </a:rPr>
              <a:t>electrons gain energy </a:t>
            </a:r>
            <a:r>
              <a:rPr lang="en-GB" sz="1400" dirty="0"/>
              <a:t>and </a:t>
            </a:r>
            <a:r>
              <a:rPr lang="en-GB" sz="1400" u="sng" dirty="0"/>
              <a:t>move up in shells</a:t>
            </a:r>
            <a:r>
              <a:rPr lang="en-GB" sz="140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Every energy level has a unique frequency which absorbs a specific energy to move up in shells.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All element have a specific absorption spectrum.</a:t>
            </a:r>
          </a:p>
          <a:p>
            <a:endParaRPr lang="en-GB" dirty="0"/>
          </a:p>
          <a:p>
            <a:r>
              <a:rPr lang="en-GB" sz="1600" b="1" u="sng" dirty="0"/>
              <a:t>Emission spectrum:</a:t>
            </a:r>
          </a:p>
          <a:p>
            <a:endParaRPr lang="en-GB" b="1" u="sng" dirty="0"/>
          </a:p>
          <a:p>
            <a:r>
              <a:rPr lang="en-GB" sz="1400" dirty="0">
                <a:highlight>
                  <a:srgbClr val="00FFFF"/>
                </a:highlight>
              </a:rPr>
              <a:t>Emission spectrum </a:t>
            </a:r>
            <a:r>
              <a:rPr lang="en-GB" sz="1400" b="1" dirty="0">
                <a:highlight>
                  <a:srgbClr val="00FFFF"/>
                </a:highlight>
              </a:rPr>
              <a:t>= </a:t>
            </a:r>
            <a:r>
              <a:rPr lang="en-GB" sz="1400" dirty="0">
                <a:highlight>
                  <a:srgbClr val="00FFFF"/>
                </a:highlight>
              </a:rPr>
              <a:t>black bands showing colours corresponding to energy emitted by the electron in an atoms.</a:t>
            </a:r>
          </a:p>
          <a:p>
            <a:endParaRPr lang="en-GB" sz="1400" dirty="0">
              <a:highlight>
                <a:srgbClr val="00FFFF"/>
              </a:highligh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This occurs when </a:t>
            </a:r>
            <a:r>
              <a:rPr lang="en-GB" sz="1400" dirty="0">
                <a:highlight>
                  <a:srgbClr val="00FF00"/>
                </a:highlight>
              </a:rPr>
              <a:t>electrons lose energy </a:t>
            </a:r>
            <a:r>
              <a:rPr lang="en-GB" sz="1400" dirty="0"/>
              <a:t>and move down in shells.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This occurs when electrons </a:t>
            </a:r>
            <a:r>
              <a:rPr lang="en-GB" sz="1400" u="sng" dirty="0"/>
              <a:t>move down the energy shells </a:t>
            </a:r>
            <a:r>
              <a:rPr lang="en-GB" sz="1400" dirty="0"/>
              <a:t>emitting electromagnetic radiation.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All elements has a specific emission rate spectrum.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This can be used to identify the element according to both spectrums.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pic>
        <p:nvPicPr>
          <p:cNvPr id="2050" name="Picture 2" descr="Absorption spectrum (emission spectrum lines) (article) | Khan Academy">
            <a:extLst>
              <a:ext uri="{FF2B5EF4-FFF2-40B4-BE49-F238E27FC236}">
                <a16:creationId xmlns:a16="http://schemas.microsoft.com/office/drawing/2014/main" id="{7DA4B47D-D8D9-496D-8BAD-D9EC6233BB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9821" y="863389"/>
            <a:ext cx="4209755" cy="2946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A649B40-F520-4659-B94D-C0A54245195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3954" t="40000" r="42678" b="26803"/>
          <a:stretch/>
        </p:blipFill>
        <p:spPr>
          <a:xfrm>
            <a:off x="6623087" y="4068147"/>
            <a:ext cx="4068147" cy="2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35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A8CAD-22C8-4EA6-AB0C-74C32D3E01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955" y="365760"/>
            <a:ext cx="10308557" cy="1325562"/>
          </a:xfrm>
        </p:spPr>
        <p:txBody>
          <a:bodyPr>
            <a:normAutofit/>
          </a:bodyPr>
          <a:lstStyle/>
          <a:p>
            <a:r>
              <a:rPr lang="en-GB" b="1" u="sng" dirty="0"/>
              <a:t>Similarities and differences about emission and absorption spectrums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30C8FF-CF8A-452E-84E1-92028340F6B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u="sng" dirty="0"/>
              <a:t>Emission spectrum: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470DBAA-F943-4BFF-9DCC-F898BA8206D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1600" b="1" u="sng" dirty="0"/>
              <a:t>Similaries:</a:t>
            </a:r>
          </a:p>
          <a:p>
            <a:r>
              <a:rPr lang="en-GB" sz="1600" dirty="0"/>
              <a:t>Uses bands to show the unique energy levels/ frequency.</a:t>
            </a:r>
          </a:p>
          <a:p>
            <a:r>
              <a:rPr lang="en-GB" sz="1600" dirty="0"/>
              <a:t>Both bands are equal as they both use the same amount of energy for absorption and emission.= black lines line up.</a:t>
            </a:r>
            <a:endParaRPr lang="en-GB" sz="1600" b="1" u="sng" dirty="0"/>
          </a:p>
          <a:p>
            <a:pPr marL="0" indent="0">
              <a:buNone/>
            </a:pPr>
            <a:r>
              <a:rPr lang="en-GB" sz="1600" b="1" u="sng" dirty="0"/>
              <a:t>Differences:</a:t>
            </a:r>
          </a:p>
          <a:p>
            <a:r>
              <a:rPr lang="en-GB" sz="1600" dirty="0"/>
              <a:t>Only accounts when electrons are lost</a:t>
            </a:r>
          </a:p>
          <a:p>
            <a:r>
              <a:rPr lang="en-GB" sz="1600" dirty="0"/>
              <a:t>Energy is lost/emitted with one specific frequency.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F6F2CCB-A1F3-4F36-B794-F666B36D4E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b="1" u="sng" dirty="0"/>
              <a:t>Absorption spectrum: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95FF158-3EDD-48C8-B27F-783A7EDA8610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1600" b="1" u="sng" dirty="0"/>
              <a:t>Similarities:</a:t>
            </a:r>
          </a:p>
          <a:p>
            <a:r>
              <a:rPr lang="en-GB" sz="1600" dirty="0"/>
              <a:t>Use black bands to show the unique frequency.</a:t>
            </a:r>
          </a:p>
          <a:p>
            <a:r>
              <a:rPr lang="en-GB" sz="1600" dirty="0"/>
              <a:t>Both bands are equal as they both use the same amount of energy for absorption and emission. </a:t>
            </a:r>
            <a:r>
              <a:rPr lang="en-GB" sz="1600"/>
              <a:t>= lines line up.</a:t>
            </a:r>
            <a:endParaRPr lang="en-GB" sz="1600" b="1" u="sng" dirty="0"/>
          </a:p>
          <a:p>
            <a:pPr marL="0" indent="0">
              <a:buNone/>
            </a:pPr>
            <a:r>
              <a:rPr lang="en-GB" sz="1600" b="1" u="sng" dirty="0"/>
              <a:t>Differences:</a:t>
            </a:r>
          </a:p>
          <a:p>
            <a:r>
              <a:rPr lang="en-GB" sz="1600" dirty="0"/>
              <a:t>Only accounts when electrons are gained.</a:t>
            </a:r>
          </a:p>
          <a:p>
            <a:r>
              <a:rPr lang="en-GB" sz="1600" dirty="0"/>
              <a:t>Energy is gained= energy is absorbed with fixed frequency.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4CC47BE-32C8-4538-A9E1-6441E9E06D54}"/>
              </a:ext>
            </a:extLst>
          </p:cNvPr>
          <p:cNvCxnSpPr>
            <a:cxnSpLocks/>
            <a:stCxn id="4" idx="3"/>
          </p:cNvCxnSpPr>
          <p:nvPr/>
        </p:nvCxnSpPr>
        <p:spPr>
          <a:xfrm>
            <a:off x="5742432" y="2079415"/>
            <a:ext cx="0" cy="417038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2802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EE90BB-0585-430F-B2A8-054E76CBD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31" y="-288581"/>
            <a:ext cx="9692640" cy="1325562"/>
          </a:xfrm>
        </p:spPr>
        <p:txBody>
          <a:bodyPr/>
          <a:lstStyle/>
          <a:p>
            <a:r>
              <a:rPr lang="en-GB" b="1" u="sng" dirty="0"/>
              <a:t>Key points summary 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45B59B-C87E-4614-A314-BA00E6BF59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7282" y="1387555"/>
            <a:ext cx="9782512" cy="4351337"/>
          </a:xfrm>
        </p:spPr>
        <p:txBody>
          <a:bodyPr>
            <a:normAutofit lnSpcReduction="10000"/>
          </a:bodyPr>
          <a:lstStyle/>
          <a:p>
            <a:r>
              <a:rPr lang="en-GB" dirty="0"/>
              <a:t>The electron in the hydrogen atoms only exists into specific energy shells/energy levels.</a:t>
            </a:r>
          </a:p>
          <a:p>
            <a:r>
              <a:rPr lang="en-GB" dirty="0"/>
              <a:t>Photon = tiny packets of energy = related to the position of the light in the electromagnetic spectrum </a:t>
            </a:r>
          </a:p>
          <a:p>
            <a:r>
              <a:rPr lang="en-GB" dirty="0"/>
              <a:t> a photon of light is emitted or absorbed when an electron changes from one energy level to another.</a:t>
            </a:r>
          </a:p>
          <a:p>
            <a:r>
              <a:rPr lang="en-GB" dirty="0"/>
              <a:t>The energy of a photon is equal to the difference between the difference of 2 energy levels.</a:t>
            </a:r>
          </a:p>
          <a:p>
            <a:r>
              <a:rPr lang="en-GB" dirty="0"/>
              <a:t> Energy emitted by the element = Frequency of light.</a:t>
            </a:r>
          </a:p>
          <a:p>
            <a:r>
              <a:rPr lang="en-GB" dirty="0">
                <a:highlight>
                  <a:srgbClr val="00FF00"/>
                </a:highlight>
              </a:rPr>
              <a:t>Energy of a photon = Planck constant x Frequency (▲E = </a:t>
            </a:r>
            <a:r>
              <a:rPr lang="en-GB" i="1" dirty="0">
                <a:highlight>
                  <a:srgbClr val="00FF00"/>
                </a:highlight>
              </a:rPr>
              <a:t>hv) </a:t>
            </a:r>
          </a:p>
          <a:p>
            <a:r>
              <a:rPr lang="en-GB" dirty="0"/>
              <a:t>Electron gains energy = Absorption spectrum = moves up the shells</a:t>
            </a:r>
          </a:p>
          <a:p>
            <a:r>
              <a:rPr lang="en-GB" dirty="0"/>
              <a:t>Electron loses energy = Emission spectrum = moves down the shells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5271247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View</Template>
  <TotalTime>144</TotalTime>
  <Words>532</Words>
  <Application>Microsoft Office PowerPoint</Application>
  <PresentationFormat>Widescreen</PresentationFormat>
  <Paragraphs>52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Schoolbook</vt:lpstr>
      <vt:lpstr>Wingdings 2</vt:lpstr>
      <vt:lpstr>View</vt:lpstr>
      <vt:lpstr>Bohr’s model of the atom + spectroscopy</vt:lpstr>
      <vt:lpstr>What was Bohr’s theory of atomic energy levels? </vt:lpstr>
      <vt:lpstr>PowerPoint Presentation</vt:lpstr>
      <vt:lpstr>Similarities and differences about emission and absorption spectrums</vt:lpstr>
      <vt:lpstr>Key points summary 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Bohr’s model of the atom + spectroscopy</dc:title>
  <dc:creator>Bansari Sanghvi</dc:creator>
  <cp:lastModifiedBy>Bansari Sanghvi</cp:lastModifiedBy>
  <cp:revision>15</cp:revision>
  <dcterms:created xsi:type="dcterms:W3CDTF">2020-09-29T12:36:34Z</dcterms:created>
  <dcterms:modified xsi:type="dcterms:W3CDTF">2021-01-15T18:46:04Z</dcterms:modified>
</cp:coreProperties>
</file>