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46"/>
  </p:notesMasterIdLst>
  <p:sldIdLst>
    <p:sldId id="324" r:id="rId4"/>
    <p:sldId id="310" r:id="rId5"/>
    <p:sldId id="256" r:id="rId6"/>
    <p:sldId id="314" r:id="rId7"/>
    <p:sldId id="309" r:id="rId8"/>
    <p:sldId id="316" r:id="rId9"/>
    <p:sldId id="315" r:id="rId10"/>
    <p:sldId id="317" r:id="rId11"/>
    <p:sldId id="320" r:id="rId12"/>
    <p:sldId id="321" r:id="rId13"/>
    <p:sldId id="318" r:id="rId14"/>
    <p:sldId id="322" r:id="rId15"/>
    <p:sldId id="323" r:id="rId16"/>
    <p:sldId id="319" r:id="rId17"/>
    <p:sldId id="325" r:id="rId18"/>
    <p:sldId id="326" r:id="rId19"/>
    <p:sldId id="285" r:id="rId20"/>
    <p:sldId id="287" r:id="rId21"/>
    <p:sldId id="288" r:id="rId22"/>
    <p:sldId id="299" r:id="rId23"/>
    <p:sldId id="306" r:id="rId24"/>
    <p:sldId id="312" r:id="rId25"/>
    <p:sldId id="289" r:id="rId26"/>
    <p:sldId id="283" r:id="rId27"/>
    <p:sldId id="258" r:id="rId28"/>
    <p:sldId id="267" r:id="rId29"/>
    <p:sldId id="266" r:id="rId30"/>
    <p:sldId id="307" r:id="rId31"/>
    <p:sldId id="308" r:id="rId32"/>
    <p:sldId id="313" r:id="rId33"/>
    <p:sldId id="301" r:id="rId34"/>
    <p:sldId id="272" r:id="rId35"/>
    <p:sldId id="271" r:id="rId36"/>
    <p:sldId id="273" r:id="rId37"/>
    <p:sldId id="291" r:id="rId38"/>
    <p:sldId id="295" r:id="rId39"/>
    <p:sldId id="275" r:id="rId40"/>
    <p:sldId id="292" r:id="rId41"/>
    <p:sldId id="302" r:id="rId42"/>
    <p:sldId id="303" r:id="rId43"/>
    <p:sldId id="274" r:id="rId44"/>
    <p:sldId id="305" r:id="rId45"/>
  </p:sldIdLst>
  <p:sldSz cx="9144000" cy="6858000" type="screen4x3"/>
  <p:notesSz cx="6985000" cy="9271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83" autoAdjust="0"/>
    <p:restoredTop sz="94660"/>
  </p:normalViewPr>
  <p:slideViewPr>
    <p:cSldViewPr>
      <p:cViewPr varScale="1">
        <p:scale>
          <a:sx n="108" d="100"/>
          <a:sy n="108" d="100"/>
        </p:scale>
        <p:origin x="8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1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592C93C-FA7E-4ABD-9804-132AC9AD17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D81551-6C38-4287-A0CF-78FFBE9432F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8079AD6-2449-410B-9E11-4E7ACDE4CE45}" type="datetimeFigureOut">
              <a:rPr lang="en-GB"/>
              <a:pPr>
                <a:defRPr/>
              </a:pPr>
              <a:t>14/01/2021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5F67F37-01F5-46A6-91B8-C7A30A41D11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406525" y="1158875"/>
            <a:ext cx="4171950" cy="3128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D5EC89B-EFCD-4FF0-9515-2DE8662BE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8500" y="4462463"/>
            <a:ext cx="5588000" cy="3649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B8BB92-BA6C-4A19-8809-36C191ADDFA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220BE5-E3FE-4C0B-AA8D-8AF9F732EF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56050" y="88058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685D4BA-BBE5-468C-A93C-1846FA6C0A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ADC3B818-B9A2-48EC-A7E5-3C61684D6F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31A57099-7C19-4A20-A7E8-768A84351D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5B393CCE-783C-4C62-8EE0-1AFE0474A6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7C5A3A5-9CBA-454D-88BE-09F10016AE43}" type="slidenum">
              <a:rPr lang="en-GB" altLang="en-US"/>
              <a:pPr/>
              <a:t>8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CE982223-9B0D-4ECD-87A1-C6FD0A404A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B68B48E5-87A1-4DA0-BEFD-0D6ECBE3D9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7D5471CA-3160-48B6-8840-8A976C6260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36B599-E744-48FC-894F-6BD7F04F27DE}" type="slidenum">
              <a:rPr lang="en-GB" altLang="en-US"/>
              <a:pPr/>
              <a:t>9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98EDC48-0675-4EE2-9EA4-7603A80848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22635252-FB25-4B6F-AD5D-E07F80AAED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60154AF4-CCD8-4C55-99F7-2387782039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F867CA-EDD1-4EF3-A86A-F8079DA1B50C}" type="slidenum">
              <a:rPr lang="en-GB" altLang="en-US"/>
              <a:pPr/>
              <a:t>10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72CA61D3-22BC-4BE9-8279-38DB73C8EF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5E1EC430-DE13-4E17-8045-1D6FC3D7BF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5B81AC0B-7028-4678-94A7-E2117596AC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67889CE-C5C7-46A5-8596-8D90D22535C6}" type="slidenum">
              <a:rPr lang="en-GB" altLang="en-US"/>
              <a:pPr/>
              <a:t>11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1A680FC-47D4-4082-94C1-8A0B85FD11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3DF5DF0-AA06-43E3-855E-7B0B6523C3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5A0C89-77C7-4297-A7BD-12358B18AD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B90758-A0C5-4E95-BBFB-B2A745CB1D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2000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14ED478-4617-4C78-8FA1-A4F784811C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7C24DEF-65BF-4BD1-83CC-EB8017F66C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DD7272-B9B4-4AAE-9F32-7D56095AFC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5629A-635C-4525-B559-63AA7C66D8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4902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887D61-4725-4356-8A39-ECC559C4AE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C425A1-FC5F-4DF4-97E3-3FD1F93797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DFEB63-AE53-47DC-80D2-424D2695F0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2172D-CF3A-4918-9B20-CE65527CD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2140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DA8CD9-37A6-46BC-BA5E-BF296D3506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EEC104C-45CF-4BF2-8777-B3C4438BD7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6761874-A80C-431E-A2E0-B243308965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69BB3-B89E-41F2-BD29-7BB9DCFB31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1987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317D00-FC38-4ED4-BDA8-56F328C4F4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D19E6F-3B72-4B3E-AC6C-5CE6FF66D2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624175-EE51-4F6D-B9CE-BFF9F528ED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48E40-2E81-4342-902E-544C9F6F3A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710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79C28B-C297-4542-A985-85542FC174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FC2E61C-52A7-4AA4-BE04-AB6507F34B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E29222-C02A-4E27-BEC1-0A91222A15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DE7DB-4DDB-4F4E-8A4B-06015970D8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3718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C1C4BCF-B29A-465F-B152-A9B6ABD3A9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2CCC08-D12B-4FCD-92E8-D2D707148F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B6DF7E1-CE9B-4AD8-BA36-2ED6F26667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03AEA-0C75-4EF9-A8DD-868F4D6CF2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7528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96F993-AACB-4DE7-8079-CFCBFFC5FB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CF65AE-6A04-42C4-8FCC-D2CF748251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400186-E394-4F16-BCEF-C5CABE03DE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F8A27-1CAE-462B-863A-CF24DE3C4D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153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885AD38-7BA8-4B2B-A0D8-F4D100A932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F1AC4A0-82CF-4ED1-AAC4-B12BC8A31F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5328F3A-F3F8-40C0-A8C7-EC81C127ED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0FCD4-D586-4A5B-AEBA-B2AD22F965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1536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E0DE8CD-3ECF-4E56-ADC4-5A700AEFCC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5F00B83-EC3D-4056-8ED8-06AF4C516C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0C18AFC-0522-45E5-872A-7D39F4429B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56027-215F-42FD-AAB7-089D29F69A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467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42289CD-1E2A-45E7-ACD1-00D6B09EB1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CDCCE26-950A-445B-877F-1499A2A222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73D1BFC-E666-4309-9724-A21954B4A3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A7982-007C-4E6E-AC1C-93E7621C86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3358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C23F8C-E16C-4EC8-8160-BA6ADC9429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DE0A92-E211-4924-B7C9-B664E48B5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CBB5BF-D40A-4F6A-AA61-9EC6266F93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41BEF-EFFB-4F8C-A564-12C2329BA4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805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52EED6-40DD-492A-BD32-AF052852DD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7D4C84-378E-4C57-82D4-70ACB2654F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574A25-95D4-46F4-BC71-54103851EC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4D99E8-AA59-4799-BF39-B5A571513A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3337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C364793-685C-4C47-99EE-0E3370A2F7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4BF3803-AC8A-4769-B08E-71F5FE0E67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CE7E0AC-4F51-4A0C-AD57-3B18776F7DE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0286F7F-F62D-4477-B8E7-FA875CE2616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FC15FA3-8076-4F26-94F6-98DB2C68E23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90BD71-8A40-461E-B432-8123DA7733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F3E6F1D3-8F63-400C-9AA9-822A6D53B5B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/>
              <a:t>Starter questions</a:t>
            </a:r>
          </a:p>
        </p:txBody>
      </p:sp>
      <p:sp>
        <p:nvSpPr>
          <p:cNvPr id="3075" name="Subtitle 2">
            <a:extLst>
              <a:ext uri="{FF2B5EF4-FFF2-40B4-BE49-F238E27FC236}">
                <a16:creationId xmlns:a16="http://schemas.microsoft.com/office/drawing/2014/main" id="{CFFBEB75-180C-4464-8809-548B7435B22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en-US"/>
              <a:t>Do the combustion questions on the hess cycle worksheet on teams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90EE1A03-47E4-4197-B396-7934075BEC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For example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36786789-8123-4F81-97C7-57A53023E3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How does carbon exist typically?</a:t>
            </a:r>
          </a:p>
          <a:p>
            <a:endParaRPr lang="en-GB" altLang="en-US"/>
          </a:p>
          <a:p>
            <a:r>
              <a:rPr lang="en-GB" altLang="en-US"/>
              <a:t>As C</a:t>
            </a:r>
            <a:r>
              <a:rPr lang="en-GB" altLang="en-US" baseline="-25000"/>
              <a:t>(s)</a:t>
            </a:r>
          </a:p>
          <a:p>
            <a:endParaRPr lang="en-GB" altLang="en-US"/>
          </a:p>
          <a:p>
            <a:r>
              <a:rPr lang="en-GB" altLang="en-US"/>
              <a:t>How does Hydrogen exist typically?</a:t>
            </a:r>
          </a:p>
          <a:p>
            <a:endParaRPr lang="en-GB" altLang="en-US"/>
          </a:p>
          <a:p>
            <a:r>
              <a:rPr lang="en-GB" altLang="en-US"/>
              <a:t>As H</a:t>
            </a:r>
            <a:r>
              <a:rPr lang="en-GB" altLang="en-US" baseline="-25000"/>
              <a:t>2(g)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>
            <a:extLst>
              <a:ext uri="{FF2B5EF4-FFF2-40B4-BE49-F238E27FC236}">
                <a16:creationId xmlns:a16="http://schemas.microsoft.com/office/drawing/2014/main" id="{D4AB7B40-6BE8-4FA9-8AE0-26ED953D93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GB" altLang="en-US"/>
          </a:p>
        </p:txBody>
      </p:sp>
      <p:pic>
        <p:nvPicPr>
          <p:cNvPr id="16387" name="Picture 4">
            <a:extLst>
              <a:ext uri="{FF2B5EF4-FFF2-40B4-BE49-F238E27FC236}">
                <a16:creationId xmlns:a16="http://schemas.microsoft.com/office/drawing/2014/main" id="{8DF957D3-9D76-4CB7-A2A3-0C70EDD743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75" t="19202" r="27951" b="57001"/>
          <a:stretch>
            <a:fillRect/>
          </a:stretch>
        </p:blipFill>
        <p:spPr bwMode="auto">
          <a:xfrm>
            <a:off x="323850" y="150813"/>
            <a:ext cx="8237538" cy="241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5">
            <a:extLst>
              <a:ext uri="{FF2B5EF4-FFF2-40B4-BE49-F238E27FC236}">
                <a16:creationId xmlns:a16="http://schemas.microsoft.com/office/drawing/2014/main" id="{C9AC7869-9EAA-4D37-982B-F6C168CC78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2" t="26199" r="53937" b="24802"/>
          <a:stretch>
            <a:fillRect/>
          </a:stretch>
        </p:blipFill>
        <p:spPr bwMode="auto">
          <a:xfrm>
            <a:off x="582613" y="2565400"/>
            <a:ext cx="724217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7C0E63A2-90E5-461E-A8CE-5C69C31FDD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What does it show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7B1E3F52-8A36-43EF-B377-5AEDA1D313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How much energy is needed to bring together molecules to form the products</a:t>
            </a:r>
          </a:p>
          <a:p>
            <a:endParaRPr lang="en-GB" altLang="en-US"/>
          </a:p>
          <a:p>
            <a:r>
              <a:rPr lang="en-GB" altLang="en-US"/>
              <a:t>What about a different example</a:t>
            </a:r>
          </a:p>
          <a:p>
            <a:r>
              <a:rPr lang="en-GB" altLang="en-US"/>
              <a:t>Ethanol</a:t>
            </a:r>
          </a:p>
          <a:p>
            <a:r>
              <a:rPr lang="en-GB" altLang="en-US"/>
              <a:t>It has C, H and O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177DE68C-5C83-4DA7-AD77-9B697D1F47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0192F873-2600-4D75-9132-4676ADA8FB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C exists as C </a:t>
            </a:r>
            <a:r>
              <a:rPr lang="en-GB" altLang="en-US" baseline="-25000"/>
              <a:t>(s)</a:t>
            </a:r>
          </a:p>
          <a:p>
            <a:r>
              <a:rPr lang="en-GB" altLang="en-US"/>
              <a:t>Oxygen exists as O</a:t>
            </a:r>
            <a:r>
              <a:rPr lang="en-GB" altLang="en-US" baseline="-25000"/>
              <a:t>2 (g)</a:t>
            </a:r>
          </a:p>
          <a:p>
            <a:r>
              <a:rPr lang="en-GB" altLang="en-US"/>
              <a:t>Hydrogen exists as H</a:t>
            </a:r>
            <a:r>
              <a:rPr lang="en-GB" altLang="en-US" baseline="-25000"/>
              <a:t>2 (g)</a:t>
            </a:r>
          </a:p>
          <a:p>
            <a:endParaRPr lang="en-GB" altLang="en-US"/>
          </a:p>
          <a:p>
            <a:r>
              <a:rPr lang="en-GB" altLang="en-US"/>
              <a:t>So we have</a:t>
            </a:r>
          </a:p>
          <a:p>
            <a:r>
              <a:rPr lang="en-GB" altLang="en-US"/>
              <a:t>2C + ½ O</a:t>
            </a:r>
            <a:r>
              <a:rPr lang="en-GB" altLang="en-US" baseline="-25000"/>
              <a:t>2</a:t>
            </a:r>
            <a:r>
              <a:rPr lang="en-GB" altLang="en-US"/>
              <a:t> + 3H</a:t>
            </a:r>
            <a:r>
              <a:rPr lang="en-GB" altLang="en-US" baseline="-25000"/>
              <a:t>2</a:t>
            </a:r>
            <a:r>
              <a:rPr lang="en-GB" altLang="en-US"/>
              <a:t> -&gt; CH3CH2OH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8A737D86-3F35-4D1E-8E34-2B6B19E1A6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Try enthalpy of formation questions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1BB7F9CD-DF6A-41A7-852D-DDB70C7386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GB" altLang="en-US"/>
          </a:p>
        </p:txBody>
      </p:sp>
      <p:pic>
        <p:nvPicPr>
          <p:cNvPr id="20484" name="Picture 3">
            <a:extLst>
              <a:ext uri="{FF2B5EF4-FFF2-40B4-BE49-F238E27FC236}">
                <a16:creationId xmlns:a16="http://schemas.microsoft.com/office/drawing/2014/main" id="{A198B0B4-F392-4BB6-B64F-E1A7CE61EE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2" t="26199" r="53937" b="24802"/>
          <a:stretch>
            <a:fillRect/>
          </a:stretch>
        </p:blipFill>
        <p:spPr bwMode="auto">
          <a:xfrm>
            <a:off x="20638" y="1600200"/>
            <a:ext cx="8439150" cy="527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4894941D-B7AE-4BBF-AE3E-C166521BA8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4813" y="-15875"/>
            <a:ext cx="8229600" cy="1143000"/>
          </a:xfrm>
        </p:spPr>
        <p:txBody>
          <a:bodyPr/>
          <a:lstStyle/>
          <a:p>
            <a:r>
              <a:rPr lang="en-GB" altLang="en-US"/>
              <a:t>Hess Law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3C90E1B4-FD89-4E66-96B5-AEEB1AE062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9738" y="874713"/>
            <a:ext cx="8229600" cy="4525962"/>
          </a:xfrm>
        </p:spPr>
        <p:txBody>
          <a:bodyPr/>
          <a:lstStyle/>
          <a:p>
            <a:r>
              <a:rPr lang="en-GB" altLang="en-US"/>
              <a:t>Hess law states that the</a:t>
            </a:r>
          </a:p>
          <a:p>
            <a:r>
              <a:rPr lang="en-GB" altLang="en-US"/>
              <a:t>“overall enthalpy change of a reaction is independent of the route travelled”</a:t>
            </a:r>
          </a:p>
          <a:p>
            <a:endParaRPr lang="en-GB" altLang="en-US"/>
          </a:p>
          <a:p>
            <a:r>
              <a:rPr lang="en-GB" altLang="en-US"/>
              <a:t>This later developed in to the first law of thermodynamics</a:t>
            </a:r>
          </a:p>
          <a:p>
            <a:r>
              <a:rPr lang="en-GB" altLang="en-US">
                <a:solidFill>
                  <a:srgbClr val="010066"/>
                </a:solidFill>
              </a:rPr>
              <a:t>The </a:t>
            </a:r>
            <a:r>
              <a:rPr lang="en-GB" altLang="en-US" b="1">
                <a:solidFill>
                  <a:srgbClr val="FF6600"/>
                </a:solidFill>
              </a:rPr>
              <a:t>first law of thermodynamics</a:t>
            </a:r>
            <a:r>
              <a:rPr lang="en-GB" altLang="en-US" b="1">
                <a:solidFill>
                  <a:srgbClr val="FF6600"/>
                </a:solidFill>
                <a:latin typeface="Royal Society of Chemistry"/>
              </a:rPr>
              <a:t> </a:t>
            </a:r>
            <a:r>
              <a:rPr lang="en-GB" altLang="en-US">
                <a:solidFill>
                  <a:srgbClr val="010066"/>
                </a:solidFill>
                <a:latin typeface="Royal Society of Chemistry"/>
              </a:rPr>
              <a:t>relates to the conservation of energy. It is sometimes expressed in the following form:</a:t>
            </a:r>
            <a:r>
              <a:rPr lang="en-GB" altLang="en-US" b="1">
                <a:solidFill>
                  <a:srgbClr val="FF6600"/>
                </a:solidFill>
                <a:latin typeface="Royal Society of Chemistry"/>
              </a:rPr>
              <a:t> </a:t>
            </a:r>
            <a:r>
              <a:rPr lang="en-GB" altLang="en-US" i="1">
                <a:solidFill>
                  <a:srgbClr val="010066"/>
                </a:solidFill>
                <a:cs typeface="Arial" panose="020B0604020202020204" pitchFamily="34" charset="0"/>
              </a:rPr>
              <a:t>Energy cannot be created or destroyed, it can only change form.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DBD4E308-CCFE-4D28-B75E-1E2B79FB8A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How does this work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E2DF69A3-2D9E-4D7E-845F-DD86F3E2B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038" y="3894138"/>
            <a:ext cx="4413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2800" b="1">
                <a:solidFill>
                  <a:srgbClr val="010066"/>
                </a:solidFill>
              </a:rPr>
              <a:t>A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640B5FFA-629A-40E1-AB3C-A2C7ACDA6E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9325" y="3894138"/>
            <a:ext cx="4413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2800" b="1">
                <a:solidFill>
                  <a:srgbClr val="010066"/>
                </a:solidFill>
              </a:rPr>
              <a:t>B</a:t>
            </a: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1DF7DB93-F5F5-458F-A322-BFA6439ED1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5213" y="513715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2800" b="1">
                <a:solidFill>
                  <a:srgbClr val="010066"/>
                </a:solidFill>
              </a:rPr>
              <a:t>C</a:t>
            </a:r>
          </a:p>
        </p:txBody>
      </p:sp>
      <p:sp>
        <p:nvSpPr>
          <p:cNvPr id="8" name="Line 8">
            <a:extLst>
              <a:ext uri="{FF2B5EF4-FFF2-40B4-BE49-F238E27FC236}">
                <a16:creationId xmlns:a16="http://schemas.microsoft.com/office/drawing/2014/main" id="{1BFDBDA4-08FD-4D5D-871E-A1136497FE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9250" y="4148138"/>
            <a:ext cx="1898650" cy="3175"/>
          </a:xfrm>
          <a:prstGeom prst="line">
            <a:avLst/>
          </a:prstGeom>
          <a:noFill/>
          <a:ln w="25400">
            <a:solidFill>
              <a:srgbClr val="010066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9" name="Line 9">
            <a:extLst>
              <a:ext uri="{FF2B5EF4-FFF2-40B4-BE49-F238E27FC236}">
                <a16:creationId xmlns:a16="http://schemas.microsoft.com/office/drawing/2014/main" id="{538E5D83-7678-4C21-BFED-3CF369F65FF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9875" y="4352925"/>
            <a:ext cx="877888" cy="881063"/>
          </a:xfrm>
          <a:prstGeom prst="line">
            <a:avLst/>
          </a:prstGeom>
          <a:noFill/>
          <a:ln w="25400">
            <a:solidFill>
              <a:srgbClr val="010066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0" name="Line 10">
            <a:extLst>
              <a:ext uri="{FF2B5EF4-FFF2-40B4-BE49-F238E27FC236}">
                <a16:creationId xmlns:a16="http://schemas.microsoft.com/office/drawing/2014/main" id="{7F00BEB8-4B22-4D78-AC53-0B738679E0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28913" y="4360863"/>
            <a:ext cx="868362" cy="868362"/>
          </a:xfrm>
          <a:prstGeom prst="line">
            <a:avLst/>
          </a:prstGeom>
          <a:noFill/>
          <a:ln w="25400">
            <a:solidFill>
              <a:srgbClr val="010066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1" name="AutoShape 11">
            <a:extLst>
              <a:ext uri="{FF2B5EF4-FFF2-40B4-BE49-F238E27FC236}">
                <a16:creationId xmlns:a16="http://schemas.microsoft.com/office/drawing/2014/main" id="{32FE0466-5591-4F1B-B653-45A4AC102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1900" y="3273425"/>
            <a:ext cx="2735263" cy="612775"/>
          </a:xfrm>
          <a:prstGeom prst="rightArrow">
            <a:avLst>
              <a:gd name="adj1" fmla="val 39380"/>
              <a:gd name="adj2" fmla="val 67101"/>
            </a:avLst>
          </a:prstGeom>
          <a:solidFill>
            <a:srgbClr val="FF66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GB" altLang="en-US" sz="2400">
              <a:solidFill>
                <a:srgbClr val="010066"/>
              </a:solidFill>
            </a:endParaRPr>
          </a:p>
        </p:txBody>
      </p:sp>
      <p:sp>
        <p:nvSpPr>
          <p:cNvPr id="12" name="Text Box 14">
            <a:extLst>
              <a:ext uri="{FF2B5EF4-FFF2-40B4-BE49-F238E27FC236}">
                <a16:creationId xmlns:a16="http://schemas.microsoft.com/office/drawing/2014/main" id="{51109BB8-614C-4837-83FD-5C2FC39F9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3" y="1903413"/>
            <a:ext cx="806291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2400">
                <a:solidFill>
                  <a:srgbClr val="010066"/>
                </a:solidFill>
              </a:rPr>
              <a:t>For example, the enthalpy change for A forming B directly, </a:t>
            </a:r>
            <a:r>
              <a:rPr lang="en-GB" altLang="en-US" sz="2400">
                <a:solidFill>
                  <a:srgbClr val="010066"/>
                </a:solidFill>
                <a:latin typeface="Symbol" panose="05050102010706020507" pitchFamily="18" charset="2"/>
              </a:rPr>
              <a:t>D</a:t>
            </a:r>
            <a:r>
              <a:rPr lang="en-GB" altLang="en-US" sz="2400" i="1">
                <a:solidFill>
                  <a:srgbClr val="010066"/>
                </a:solidFill>
              </a:rPr>
              <a:t>H</a:t>
            </a:r>
            <a:r>
              <a:rPr lang="en-GB" altLang="en-US" sz="2400" baseline="-25000">
                <a:solidFill>
                  <a:srgbClr val="010066"/>
                </a:solidFill>
              </a:rPr>
              <a:t>1</a:t>
            </a:r>
            <a:r>
              <a:rPr lang="en-GB" altLang="en-US" sz="2400">
                <a:solidFill>
                  <a:srgbClr val="010066"/>
                </a:solidFill>
              </a:rPr>
              <a:t>, is the same as the enthalpy change for the indirect route, </a:t>
            </a:r>
            <a:r>
              <a:rPr lang="en-GB" altLang="en-US" sz="2400">
                <a:solidFill>
                  <a:srgbClr val="010066"/>
                </a:solidFill>
                <a:latin typeface="Symbol" panose="05050102010706020507" pitchFamily="18" charset="2"/>
              </a:rPr>
              <a:t>D</a:t>
            </a:r>
            <a:r>
              <a:rPr lang="en-GB" altLang="en-US" sz="2400" i="1">
                <a:solidFill>
                  <a:srgbClr val="010066"/>
                </a:solidFill>
              </a:rPr>
              <a:t>H</a:t>
            </a:r>
            <a:r>
              <a:rPr lang="en-GB" altLang="en-US" sz="2400" baseline="-25000">
                <a:solidFill>
                  <a:srgbClr val="010066"/>
                </a:solidFill>
              </a:rPr>
              <a:t>2</a:t>
            </a:r>
            <a:r>
              <a:rPr lang="en-GB" altLang="en-US" sz="2400">
                <a:solidFill>
                  <a:srgbClr val="010066"/>
                </a:solidFill>
              </a:rPr>
              <a:t> + </a:t>
            </a:r>
            <a:r>
              <a:rPr lang="en-GB" altLang="en-US" sz="2400">
                <a:solidFill>
                  <a:srgbClr val="010066"/>
                </a:solidFill>
                <a:latin typeface="Symbol" panose="05050102010706020507" pitchFamily="18" charset="2"/>
              </a:rPr>
              <a:t>D</a:t>
            </a:r>
            <a:r>
              <a:rPr lang="en-GB" altLang="en-US" sz="2400" i="1">
                <a:solidFill>
                  <a:srgbClr val="010066"/>
                </a:solidFill>
              </a:rPr>
              <a:t>H</a:t>
            </a:r>
            <a:r>
              <a:rPr lang="en-GB" altLang="en-US" sz="2400" baseline="-25000">
                <a:solidFill>
                  <a:srgbClr val="010066"/>
                </a:solidFill>
              </a:rPr>
              <a:t>3</a:t>
            </a:r>
            <a:r>
              <a:rPr lang="en-GB" altLang="en-US" sz="2400">
                <a:solidFill>
                  <a:srgbClr val="010066"/>
                </a:solidFill>
              </a:rPr>
              <a:t>. </a:t>
            </a:r>
          </a:p>
        </p:txBody>
      </p:sp>
      <p:sp>
        <p:nvSpPr>
          <p:cNvPr id="13" name="Text Box 15">
            <a:extLst>
              <a:ext uri="{FF2B5EF4-FFF2-40B4-BE49-F238E27FC236}">
                <a16:creationId xmlns:a16="http://schemas.microsoft.com/office/drawing/2014/main" id="{9BD290B0-5F41-40D0-AD4A-955F92D4CD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3" y="3671888"/>
            <a:ext cx="704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6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2400" b="1">
                <a:solidFill>
                  <a:srgbClr val="FF6600"/>
                </a:solidFill>
                <a:latin typeface="Symbol" panose="05050102010706020507" pitchFamily="18" charset="2"/>
              </a:rPr>
              <a:t>D</a:t>
            </a:r>
            <a:r>
              <a:rPr lang="en-GB" altLang="en-US" sz="2400" b="1" i="1">
                <a:solidFill>
                  <a:srgbClr val="FF6600"/>
                </a:solidFill>
              </a:rPr>
              <a:t>H</a:t>
            </a:r>
            <a:r>
              <a:rPr lang="en-GB" altLang="en-US" sz="2400" b="1" baseline="-25000">
                <a:solidFill>
                  <a:srgbClr val="FF6600"/>
                </a:solidFill>
              </a:rPr>
              <a:t>1</a:t>
            </a:r>
            <a:endParaRPr lang="en-GB" altLang="en-US" sz="2400" b="1">
              <a:solidFill>
                <a:srgbClr val="FF6600"/>
              </a:solidFill>
              <a:latin typeface="Royal Society of Chemistry"/>
            </a:endParaRPr>
          </a:p>
        </p:txBody>
      </p:sp>
      <p:sp>
        <p:nvSpPr>
          <p:cNvPr id="14" name="Text Box 16">
            <a:extLst>
              <a:ext uri="{FF2B5EF4-FFF2-40B4-BE49-F238E27FC236}">
                <a16:creationId xmlns:a16="http://schemas.microsoft.com/office/drawing/2014/main" id="{7B71C0CD-2053-4E63-AEBC-6A0678926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9063" y="4645025"/>
            <a:ext cx="704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6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2400" b="1">
                <a:solidFill>
                  <a:srgbClr val="FF6600"/>
                </a:solidFill>
                <a:latin typeface="Symbol" panose="05050102010706020507" pitchFamily="18" charset="2"/>
              </a:rPr>
              <a:t>D</a:t>
            </a:r>
            <a:r>
              <a:rPr lang="en-GB" altLang="en-US" sz="2400" b="1" i="1">
                <a:solidFill>
                  <a:srgbClr val="FF6600"/>
                </a:solidFill>
              </a:rPr>
              <a:t>H</a:t>
            </a:r>
            <a:r>
              <a:rPr lang="en-GB" altLang="en-US" sz="2400" b="1" baseline="-25000">
                <a:solidFill>
                  <a:srgbClr val="FF6600"/>
                </a:solidFill>
              </a:rPr>
              <a:t>2</a:t>
            </a:r>
            <a:endParaRPr lang="en-GB" altLang="en-US" sz="2400" b="1">
              <a:solidFill>
                <a:srgbClr val="FF6600"/>
              </a:solidFill>
              <a:latin typeface="Royal Society of Chemistry"/>
            </a:endParaRPr>
          </a:p>
        </p:txBody>
      </p:sp>
      <p:sp>
        <p:nvSpPr>
          <p:cNvPr id="15" name="Text Box 17">
            <a:extLst>
              <a:ext uri="{FF2B5EF4-FFF2-40B4-BE49-F238E27FC236}">
                <a16:creationId xmlns:a16="http://schemas.microsoft.com/office/drawing/2014/main" id="{7DA43B50-AF25-4FC4-B783-55740F866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4364038"/>
            <a:ext cx="704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66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2400" b="1">
                <a:solidFill>
                  <a:srgbClr val="FF6600"/>
                </a:solidFill>
                <a:latin typeface="Symbol" panose="05050102010706020507" pitchFamily="18" charset="2"/>
              </a:rPr>
              <a:t>D</a:t>
            </a:r>
            <a:r>
              <a:rPr lang="en-GB" altLang="en-US" sz="2400" b="1" i="1">
                <a:solidFill>
                  <a:srgbClr val="FF6600"/>
                </a:solidFill>
              </a:rPr>
              <a:t>H</a:t>
            </a:r>
            <a:r>
              <a:rPr lang="en-GB" altLang="en-US" sz="2400" b="1" baseline="-25000">
                <a:solidFill>
                  <a:srgbClr val="FF6600"/>
                </a:solidFill>
              </a:rPr>
              <a:t>3</a:t>
            </a:r>
            <a:endParaRPr lang="en-GB" altLang="en-US" sz="2400" b="1">
              <a:solidFill>
                <a:srgbClr val="FF6600"/>
              </a:solidFill>
              <a:latin typeface="Royal Society of Chemistry"/>
            </a:endParaRPr>
          </a:p>
        </p:txBody>
      </p:sp>
      <p:sp>
        <p:nvSpPr>
          <p:cNvPr id="16" name="Text Box 19">
            <a:extLst>
              <a:ext uri="{FF2B5EF4-FFF2-40B4-BE49-F238E27FC236}">
                <a16:creationId xmlns:a16="http://schemas.microsoft.com/office/drawing/2014/main" id="{A254812A-9242-499E-809D-07852DBCB7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4225" y="3932238"/>
            <a:ext cx="1095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2400" b="1">
                <a:solidFill>
                  <a:srgbClr val="010066"/>
                </a:solidFill>
              </a:rPr>
              <a:t>A </a:t>
            </a:r>
            <a:r>
              <a:rPr lang="en-GB" altLang="en-US" sz="2400" b="1">
                <a:solidFill>
                  <a:srgbClr val="010066"/>
                </a:solidFill>
                <a:latin typeface="Symbol" panose="05050102010706020507" pitchFamily="18" charset="2"/>
              </a:rPr>
              <a:t>®</a:t>
            </a:r>
            <a:r>
              <a:rPr lang="en-GB" altLang="en-US" sz="2400" b="1">
                <a:solidFill>
                  <a:srgbClr val="010066"/>
                </a:solidFill>
              </a:rPr>
              <a:t> B</a:t>
            </a:r>
          </a:p>
        </p:txBody>
      </p:sp>
      <p:sp>
        <p:nvSpPr>
          <p:cNvPr id="17" name="Text Box 20">
            <a:extLst>
              <a:ext uri="{FF2B5EF4-FFF2-40B4-BE49-F238E27FC236}">
                <a16:creationId xmlns:a16="http://schemas.microsoft.com/office/drawing/2014/main" id="{B24EB146-CF06-4BB6-86E6-9DDAB50EF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9925" y="3932238"/>
            <a:ext cx="703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2400" b="1">
                <a:solidFill>
                  <a:srgbClr val="FF6600"/>
                </a:solidFill>
                <a:latin typeface="Symbol" panose="05050102010706020507" pitchFamily="18" charset="2"/>
              </a:rPr>
              <a:t>D</a:t>
            </a:r>
            <a:r>
              <a:rPr lang="en-GB" altLang="en-US" sz="2400" b="1" i="1">
                <a:solidFill>
                  <a:srgbClr val="FF6600"/>
                </a:solidFill>
              </a:rPr>
              <a:t>H</a:t>
            </a:r>
            <a:r>
              <a:rPr lang="en-GB" altLang="en-US" sz="2400" b="1" baseline="-25000">
                <a:solidFill>
                  <a:srgbClr val="FF6600"/>
                </a:solidFill>
              </a:rPr>
              <a:t>1</a:t>
            </a:r>
          </a:p>
        </p:txBody>
      </p:sp>
      <p:sp>
        <p:nvSpPr>
          <p:cNvPr id="18" name="Text Box 21">
            <a:extLst>
              <a:ext uri="{FF2B5EF4-FFF2-40B4-BE49-F238E27FC236}">
                <a16:creationId xmlns:a16="http://schemas.microsoft.com/office/drawing/2014/main" id="{A83AF3E8-B99E-4E29-9ABE-57423202E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4225" y="4954588"/>
            <a:ext cx="177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2400" b="1">
                <a:solidFill>
                  <a:srgbClr val="010066"/>
                </a:solidFill>
              </a:rPr>
              <a:t>A </a:t>
            </a:r>
            <a:r>
              <a:rPr lang="en-GB" altLang="en-US" sz="2400" b="1">
                <a:solidFill>
                  <a:srgbClr val="010066"/>
                </a:solidFill>
                <a:latin typeface="Symbol" panose="05050102010706020507" pitchFamily="18" charset="2"/>
              </a:rPr>
              <a:t>®</a:t>
            </a:r>
            <a:r>
              <a:rPr lang="en-GB" altLang="en-US" sz="2400" b="1">
                <a:solidFill>
                  <a:srgbClr val="010066"/>
                </a:solidFill>
              </a:rPr>
              <a:t> C </a:t>
            </a:r>
            <a:r>
              <a:rPr lang="en-GB" altLang="en-US" sz="2400" b="1">
                <a:solidFill>
                  <a:srgbClr val="010066"/>
                </a:solidFill>
                <a:latin typeface="Symbol" panose="05050102010706020507" pitchFamily="18" charset="2"/>
              </a:rPr>
              <a:t>® </a:t>
            </a:r>
            <a:r>
              <a:rPr lang="en-GB" altLang="en-US" sz="2400" b="1">
                <a:solidFill>
                  <a:srgbClr val="010066"/>
                </a:solidFill>
              </a:rPr>
              <a:t>B</a:t>
            </a:r>
          </a:p>
        </p:txBody>
      </p:sp>
      <p:sp>
        <p:nvSpPr>
          <p:cNvPr id="19" name="Text Box 22">
            <a:extLst>
              <a:ext uri="{FF2B5EF4-FFF2-40B4-BE49-F238E27FC236}">
                <a16:creationId xmlns:a16="http://schemas.microsoft.com/office/drawing/2014/main" id="{059F51FB-2EBA-46A3-BE7A-B4D17C95B2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9925" y="4954588"/>
            <a:ext cx="1571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2400" b="1">
                <a:solidFill>
                  <a:srgbClr val="FF6600"/>
                </a:solidFill>
                <a:latin typeface="Symbol" panose="05050102010706020507" pitchFamily="18" charset="2"/>
              </a:rPr>
              <a:t>D</a:t>
            </a:r>
            <a:r>
              <a:rPr lang="en-GB" altLang="en-US" sz="2400" b="1" i="1">
                <a:solidFill>
                  <a:srgbClr val="FF6600"/>
                </a:solidFill>
              </a:rPr>
              <a:t>H</a:t>
            </a:r>
            <a:r>
              <a:rPr lang="en-GB" altLang="en-US" sz="2400" b="1" baseline="-25000">
                <a:solidFill>
                  <a:srgbClr val="FF6600"/>
                </a:solidFill>
              </a:rPr>
              <a:t>2</a:t>
            </a:r>
            <a:r>
              <a:rPr lang="en-GB" altLang="en-US" sz="2400" b="1">
                <a:solidFill>
                  <a:srgbClr val="FF6600"/>
                </a:solidFill>
              </a:rPr>
              <a:t> + </a:t>
            </a:r>
            <a:r>
              <a:rPr lang="en-GB" altLang="en-US" sz="2400" b="1">
                <a:solidFill>
                  <a:srgbClr val="FF6600"/>
                </a:solidFill>
                <a:latin typeface="Symbol" panose="05050102010706020507" pitchFamily="18" charset="2"/>
              </a:rPr>
              <a:t>D</a:t>
            </a:r>
            <a:r>
              <a:rPr lang="en-GB" altLang="en-US" sz="2400" b="1" i="1">
                <a:solidFill>
                  <a:srgbClr val="FF6600"/>
                </a:solidFill>
              </a:rPr>
              <a:t>H</a:t>
            </a:r>
            <a:r>
              <a:rPr lang="en-GB" altLang="en-US" sz="2400" b="1" baseline="-25000">
                <a:solidFill>
                  <a:srgbClr val="FF6600"/>
                </a:solidFill>
              </a:rPr>
              <a:t>3</a:t>
            </a:r>
          </a:p>
        </p:txBody>
      </p:sp>
      <p:sp>
        <p:nvSpPr>
          <p:cNvPr id="20" name="Text Box 23">
            <a:extLst>
              <a:ext uri="{FF2B5EF4-FFF2-40B4-BE49-F238E27FC236}">
                <a16:creationId xmlns:a16="http://schemas.microsoft.com/office/drawing/2014/main" id="{3F58670A-A398-4BE5-8261-F0BE33A13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7525" y="5978525"/>
            <a:ext cx="4022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2400" b="1">
                <a:solidFill>
                  <a:srgbClr val="010066"/>
                </a:solidFill>
              </a:rPr>
              <a:t>Therefore:</a:t>
            </a:r>
            <a:r>
              <a:rPr lang="en-GB" altLang="en-US" sz="2400" b="1">
                <a:solidFill>
                  <a:srgbClr val="FF6600"/>
                </a:solidFill>
                <a:latin typeface="Symbol" panose="05050102010706020507" pitchFamily="18" charset="2"/>
              </a:rPr>
              <a:t> D</a:t>
            </a:r>
            <a:r>
              <a:rPr lang="en-GB" altLang="en-US" sz="2400" b="1" i="1">
                <a:solidFill>
                  <a:srgbClr val="FF6600"/>
                </a:solidFill>
              </a:rPr>
              <a:t>H</a:t>
            </a:r>
            <a:r>
              <a:rPr lang="en-GB" altLang="en-US" sz="2400" b="1" baseline="-25000">
                <a:solidFill>
                  <a:srgbClr val="FF6600"/>
                </a:solidFill>
              </a:rPr>
              <a:t>1</a:t>
            </a:r>
            <a:r>
              <a:rPr lang="en-GB" altLang="en-US" sz="2400" b="1">
                <a:solidFill>
                  <a:srgbClr val="FF6600"/>
                </a:solidFill>
              </a:rPr>
              <a:t> = </a:t>
            </a:r>
            <a:r>
              <a:rPr lang="en-GB" altLang="en-US" sz="2400" b="1">
                <a:solidFill>
                  <a:srgbClr val="FF6600"/>
                </a:solidFill>
                <a:latin typeface="Symbol" panose="05050102010706020507" pitchFamily="18" charset="2"/>
              </a:rPr>
              <a:t>D</a:t>
            </a:r>
            <a:r>
              <a:rPr lang="en-GB" altLang="en-US" sz="2400" b="1" i="1">
                <a:solidFill>
                  <a:srgbClr val="FF6600"/>
                </a:solidFill>
              </a:rPr>
              <a:t>H</a:t>
            </a:r>
            <a:r>
              <a:rPr lang="en-GB" altLang="en-US" sz="2400" b="1" baseline="-25000">
                <a:solidFill>
                  <a:srgbClr val="FF6600"/>
                </a:solidFill>
              </a:rPr>
              <a:t>2</a:t>
            </a:r>
            <a:r>
              <a:rPr lang="en-GB" altLang="en-US" sz="2400" b="1">
                <a:solidFill>
                  <a:srgbClr val="FF6600"/>
                </a:solidFill>
              </a:rPr>
              <a:t> + </a:t>
            </a:r>
            <a:r>
              <a:rPr lang="en-GB" altLang="en-US" sz="2400" b="1">
                <a:solidFill>
                  <a:srgbClr val="FF6600"/>
                </a:solidFill>
                <a:latin typeface="Symbol" panose="05050102010706020507" pitchFamily="18" charset="2"/>
              </a:rPr>
              <a:t>D</a:t>
            </a:r>
            <a:r>
              <a:rPr lang="en-GB" altLang="en-US" sz="2400" b="1" i="1">
                <a:solidFill>
                  <a:srgbClr val="FF6600"/>
                </a:solidFill>
              </a:rPr>
              <a:t>H</a:t>
            </a:r>
            <a:r>
              <a:rPr lang="en-GB" altLang="en-US" sz="2400" b="1" baseline="-25000">
                <a:solidFill>
                  <a:srgbClr val="FF6600"/>
                </a:solidFill>
              </a:rPr>
              <a:t>3</a:t>
            </a:r>
          </a:p>
        </p:txBody>
      </p:sp>
      <p:pic>
        <p:nvPicPr>
          <p:cNvPr id="21" name="Picture 28" descr="forward_arrow_colour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0343C2A-4030-4E94-8DFB-4BDA635AA8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6167438"/>
            <a:ext cx="630237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48" name="Text Box 29">
            <a:extLst>
              <a:ext uri="{FF2B5EF4-FFF2-40B4-BE49-F238E27FC236}">
                <a16:creationId xmlns:a16="http://schemas.microsoft.com/office/drawing/2014/main" id="{5D5E4DF0-86FE-4179-8196-E94EEFA0A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35063"/>
            <a:ext cx="85471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2400">
                <a:solidFill>
                  <a:srgbClr val="010066"/>
                </a:solidFill>
              </a:rPr>
              <a:t>Hess’s law can be used to calculate the standard enthalpy change of a reaction from known standard enthalpy changes.</a:t>
            </a:r>
          </a:p>
        </p:txBody>
      </p:sp>
      <p:sp>
        <p:nvSpPr>
          <p:cNvPr id="23" name="Text Box 32">
            <a:extLst>
              <a:ext uri="{FF2B5EF4-FFF2-40B4-BE49-F238E27FC236}">
                <a16:creationId xmlns:a16="http://schemas.microsoft.com/office/drawing/2014/main" id="{8CC8DE62-ECB4-411C-B6AD-66E6BBBC5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3525" y="3024188"/>
            <a:ext cx="1860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2400" b="1">
                <a:solidFill>
                  <a:srgbClr val="FF6600"/>
                </a:solidFill>
              </a:rPr>
              <a:t>direct route</a:t>
            </a:r>
          </a:p>
        </p:txBody>
      </p:sp>
      <p:sp>
        <p:nvSpPr>
          <p:cNvPr id="24" name="Text Box 33">
            <a:extLst>
              <a:ext uri="{FF2B5EF4-FFF2-40B4-BE49-F238E27FC236}">
                <a16:creationId xmlns:a16="http://schemas.microsoft.com/office/drawing/2014/main" id="{3D4D4BA9-ED56-4D05-9551-6C412C2B3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2725" y="6021388"/>
            <a:ext cx="2130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2400" b="1">
                <a:solidFill>
                  <a:srgbClr val="FF6600"/>
                </a:solidFill>
              </a:rPr>
              <a:t>indirect route</a:t>
            </a:r>
          </a:p>
        </p:txBody>
      </p:sp>
      <p:pic>
        <p:nvPicPr>
          <p:cNvPr id="22551" name="Picture 34" descr="notes_icon">
            <a:extLst>
              <a:ext uri="{FF2B5EF4-FFF2-40B4-BE49-F238E27FC236}">
                <a16:creationId xmlns:a16="http://schemas.microsoft.com/office/drawing/2014/main" id="{A5E40CE1-02AD-4B48-88A1-F1EFF033CA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3788" y="150813"/>
            <a:ext cx="442912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38" descr="new_arrow">
            <a:extLst>
              <a:ext uri="{FF2B5EF4-FFF2-40B4-BE49-F238E27FC236}">
                <a16:creationId xmlns:a16="http://schemas.microsoft.com/office/drawing/2014/main" id="{59C43C9C-958B-4D4C-8CAB-569870E34C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3" y="4283075"/>
            <a:ext cx="3663950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7" grpId="1"/>
      <p:bldP spid="11" grpId="0" animBg="1"/>
      <p:bldP spid="12" grpId="0"/>
      <p:bldP spid="13" grpId="0"/>
      <p:bldP spid="14" grpId="0"/>
      <p:bldP spid="14" grpId="1"/>
      <p:bldP spid="15" grpId="0"/>
      <p:bldP spid="15" grpId="1"/>
      <p:bldP spid="16" grpId="0"/>
      <p:bldP spid="17" grpId="0"/>
      <p:bldP spid="18" grpId="0"/>
      <p:bldP spid="19" grpId="0"/>
      <p:bldP spid="20" grpId="0"/>
      <p:bldP spid="23" grpId="0"/>
      <p:bldP spid="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>
            <a:extLst>
              <a:ext uri="{FF2B5EF4-FFF2-40B4-BE49-F238E27FC236}">
                <a16:creationId xmlns:a16="http://schemas.microsoft.com/office/drawing/2014/main" id="{C1E0C6B1-1272-4933-A575-C4E435C975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74638"/>
            <a:ext cx="8229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GB" sz="4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Standard Conditions</a:t>
            </a:r>
            <a:endParaRPr lang="en-US" sz="44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6147" name="Rectangle 5">
            <a:extLst>
              <a:ext uri="{FF2B5EF4-FFF2-40B4-BE49-F238E27FC236}">
                <a16:creationId xmlns:a16="http://schemas.microsoft.com/office/drawing/2014/main" id="{32628069-8B6E-4C92-A0BB-9ACA0802D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981075"/>
            <a:ext cx="8229600" cy="547211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GB" altLang="en-US" sz="2400" dirty="0"/>
              <a:t>	To compare energy changes effectively there are standard conditions;</a:t>
            </a:r>
          </a:p>
          <a:p>
            <a:pPr eaLnBrk="1" hangingPunct="1">
              <a:lnSpc>
                <a:spcPct val="90000"/>
              </a:lnSpc>
              <a:defRPr/>
            </a:pPr>
            <a:endParaRPr lang="en-GB" altLang="en-US" sz="24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altLang="en-US" sz="2000" dirty="0"/>
              <a:t>Temperature = 298 K  / 25 </a:t>
            </a:r>
            <a:r>
              <a:rPr lang="en-GB" altLang="en-US" sz="2000" baseline="30000" dirty="0"/>
              <a:t>O</a:t>
            </a:r>
            <a:r>
              <a:rPr lang="en-GB" altLang="en-US" sz="2000" dirty="0"/>
              <a:t>C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altLang="en-US" sz="2000" dirty="0"/>
              <a:t>Pressure = 1 atmosphere (101 </a:t>
            </a:r>
            <a:r>
              <a:rPr lang="en-GB" altLang="en-US" sz="2000" dirty="0" err="1"/>
              <a:t>kPa</a:t>
            </a:r>
            <a:r>
              <a:rPr lang="en-GB" altLang="en-US" sz="2000" dirty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altLang="en-US" sz="2000" dirty="0"/>
              <a:t>Substances are in their normal physical state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altLang="en-US" sz="2000" dirty="0"/>
              <a:t>Solutions are 1 </a:t>
            </a:r>
            <a:r>
              <a:rPr lang="en-GB" altLang="en-US" sz="2000" dirty="0" err="1"/>
              <a:t>mol</a:t>
            </a:r>
            <a:r>
              <a:rPr lang="en-GB" altLang="en-US" sz="2000" dirty="0"/>
              <a:t> dm</a:t>
            </a:r>
            <a:r>
              <a:rPr lang="en-GB" altLang="en-US" sz="2000" baseline="30000" dirty="0"/>
              <a:t>-3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GB" altLang="en-US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altLang="en-US" sz="2000" dirty="0"/>
              <a:t>Under these conditions a standard enthalpy change is given the symbol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GB" altLang="en-US" sz="2000" dirty="0"/>
          </a:p>
          <a:p>
            <a:pPr marL="57150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400" dirty="0"/>
          </a:p>
          <a:p>
            <a:pPr marL="5715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u="sng" dirty="0"/>
              <a:t>Standard states</a:t>
            </a:r>
            <a:r>
              <a:rPr lang="en-US" altLang="en-US" sz="2400" dirty="0"/>
              <a:t>: the physical state of a substance under standard conditions (i.e. solid/liquid/gas)</a:t>
            </a:r>
            <a:endParaRPr lang="en-GB" altLang="en-US" sz="2400" dirty="0"/>
          </a:p>
        </p:txBody>
      </p:sp>
      <p:sp>
        <p:nvSpPr>
          <p:cNvPr id="2054" name="Text Box 6">
            <a:extLst>
              <a:ext uri="{FF2B5EF4-FFF2-40B4-BE49-F238E27FC236}">
                <a16:creationId xmlns:a16="http://schemas.microsoft.com/office/drawing/2014/main" id="{EEF6AD99-7FC0-44D4-93E1-1BC23D227084}"/>
              </a:ext>
            </a:extLst>
          </p:cNvPr>
          <p:cNvSpPr txBox="1">
            <a:spLocks noChangeArrowheads="1"/>
          </p:cNvSpPr>
          <p:nvPr/>
        </p:nvSpPr>
        <p:spPr bwMode="auto">
          <a:xfrm rot="3054927">
            <a:off x="2223294" y="4012407"/>
            <a:ext cx="420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Ø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043CA67-4AC4-48DF-9820-44EFA1450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3600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Standard Enthalpy of combustion, </a:t>
            </a:r>
            <a:r>
              <a:rPr lang="en-GB" sz="3600" dirty="0" err="1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D</a:t>
            </a:r>
            <a:r>
              <a:rPr lang="en-GB" sz="3600" baseline="-25000" dirty="0" err="1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GB" sz="3600" dirty="0" err="1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</a:t>
            </a:r>
            <a:endParaRPr lang="en-US" sz="3600" baseline="-25000" dirty="0">
              <a:solidFill>
                <a:srgbClr val="00B0F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CB1008F3-812E-4123-9686-3EE015CF30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altLang="en-US" sz="2400"/>
              <a:t>	</a:t>
            </a:r>
          </a:p>
          <a:p>
            <a:pPr eaLnBrk="1" hangingPunct="1">
              <a:buFontTx/>
              <a:buNone/>
            </a:pPr>
            <a:endParaRPr lang="en-GB" altLang="en-US" sz="2400"/>
          </a:p>
          <a:p>
            <a:pPr eaLnBrk="1" hangingPunct="1">
              <a:buFontTx/>
              <a:buNone/>
            </a:pPr>
            <a:r>
              <a:rPr lang="en-GB" altLang="en-US" sz="2400"/>
              <a:t>	The enthalpy change when one mole of a substance is completely burnt in oxygen under standard conditions and standard states.</a:t>
            </a:r>
            <a:endParaRPr lang="en-US" altLang="en-US" sz="2400"/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D97E685D-D8B9-4F3E-8D4D-FEE67C5457E2}"/>
              </a:ext>
            </a:extLst>
          </p:cNvPr>
          <p:cNvSpPr txBox="1">
            <a:spLocks noChangeArrowheads="1"/>
          </p:cNvSpPr>
          <p:nvPr/>
        </p:nvSpPr>
        <p:spPr bwMode="auto">
          <a:xfrm rot="3054927">
            <a:off x="8416131" y="473869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Ø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>
            <a:extLst>
              <a:ext uri="{FF2B5EF4-FFF2-40B4-BE49-F238E27FC236}">
                <a16:creationId xmlns:a16="http://schemas.microsoft.com/office/drawing/2014/main" id="{3A174938-C75D-4D3A-866E-EDC2310ED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74638"/>
            <a:ext cx="85788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GB" sz="3600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Standard Enthalpy of formation, </a:t>
            </a:r>
            <a:r>
              <a:rPr lang="en-GB" sz="3600" dirty="0" err="1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D</a:t>
            </a:r>
            <a:r>
              <a:rPr lang="en-GB" sz="3600" baseline="-25000" dirty="0" err="1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</a:t>
            </a:r>
            <a:r>
              <a:rPr lang="en-GB" sz="3600" dirty="0" err="1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H</a:t>
            </a:r>
            <a:endParaRPr lang="en-US" sz="3600" baseline="-25000" dirty="0">
              <a:solidFill>
                <a:srgbClr val="00B0F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5603" name="Rectangle 5">
            <a:extLst>
              <a:ext uri="{FF2B5EF4-FFF2-40B4-BE49-F238E27FC236}">
                <a16:creationId xmlns:a16="http://schemas.microsoft.com/office/drawing/2014/main" id="{247BA1E0-2719-409E-9D78-8228EF5D3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/>
              <a:t>	</a:t>
            </a:r>
          </a:p>
          <a:p>
            <a:pPr eaLnBrk="1" hangingPunct="1">
              <a:buFontTx/>
              <a:buNone/>
            </a:pPr>
            <a:r>
              <a:rPr lang="en-GB" altLang="en-US" sz="2400"/>
              <a:t>	The enthalpy change when one mole of a substance is formed from its elements.</a:t>
            </a:r>
          </a:p>
          <a:p>
            <a:pPr eaLnBrk="1" hangingPunct="1">
              <a:buFontTx/>
              <a:buNone/>
            </a:pPr>
            <a:endParaRPr lang="en-GB" altLang="en-US" sz="2400"/>
          </a:p>
          <a:p>
            <a:pPr eaLnBrk="1" hangingPunct="1">
              <a:buFontTx/>
              <a:buNone/>
            </a:pPr>
            <a:r>
              <a:rPr lang="en-GB" altLang="en-US" sz="2400"/>
              <a:t>	The compound and elements are in their standard states, under standard conditions.  </a:t>
            </a:r>
            <a:endParaRPr lang="en-US" altLang="en-US" sz="2400"/>
          </a:p>
        </p:txBody>
      </p:sp>
      <p:sp>
        <p:nvSpPr>
          <p:cNvPr id="4102" name="Text Box 6">
            <a:extLst>
              <a:ext uri="{FF2B5EF4-FFF2-40B4-BE49-F238E27FC236}">
                <a16:creationId xmlns:a16="http://schemas.microsoft.com/office/drawing/2014/main" id="{BC4A8AD6-FD69-4FBA-B074-2EDE14100AAF}"/>
              </a:ext>
            </a:extLst>
          </p:cNvPr>
          <p:cNvSpPr txBox="1">
            <a:spLocks noChangeArrowheads="1"/>
          </p:cNvSpPr>
          <p:nvPr/>
        </p:nvSpPr>
        <p:spPr bwMode="auto">
          <a:xfrm rot="3054927">
            <a:off x="7768431" y="483394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D86BEFBF-D583-42D6-81B0-5C0F4CFC8C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altLang="en-US">
                <a:solidFill>
                  <a:srgbClr val="0070C0"/>
                </a:solidFill>
              </a:rPr>
              <a:t>Your next mock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B990B8ED-4E42-4970-8D49-D17AE10FEF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 altLang="en-US"/>
              <a:t>Tuesday 12</a:t>
            </a:r>
            <a:r>
              <a:rPr lang="en-GB" altLang="en-US" baseline="30000"/>
              <a:t>th</a:t>
            </a:r>
            <a:r>
              <a:rPr lang="en-GB" altLang="en-US"/>
              <a:t> February (if we are back)</a:t>
            </a:r>
          </a:p>
          <a:p>
            <a:pPr marL="0" indent="0">
              <a:buFontTx/>
              <a:buNone/>
            </a:pPr>
            <a:endParaRPr lang="en-GB" altLang="en-US"/>
          </a:p>
          <a:p>
            <a:pPr marL="0" indent="0">
              <a:buFontTx/>
              <a:buNone/>
            </a:pPr>
            <a:r>
              <a:rPr lang="en-GB" altLang="en-US"/>
              <a:t>Test on all of DF</a:t>
            </a:r>
          </a:p>
          <a:p>
            <a:pPr marL="0" indent="0">
              <a:buFontTx/>
              <a:buNone/>
            </a:pPr>
            <a:endParaRPr lang="en-GB" altLang="en-US"/>
          </a:p>
          <a:p>
            <a:pPr marL="0" indent="0">
              <a:buFontTx/>
              <a:buNone/>
            </a:pPr>
            <a:r>
              <a:rPr lang="en-GB" altLang="en-US"/>
              <a:t>A-level chem is synoptic so anything from EL could be asked as well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>
            <a:extLst>
              <a:ext uri="{FF2B5EF4-FFF2-40B4-BE49-F238E27FC236}">
                <a16:creationId xmlns:a16="http://schemas.microsoft.com/office/drawing/2014/main" id="{096FC49C-E051-4A80-86C1-A1640F854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74638"/>
            <a:ext cx="85788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GB" sz="3200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Standard Enthalpy of neutralisation, </a:t>
            </a:r>
            <a:r>
              <a:rPr lang="en-GB" sz="3200" dirty="0" err="1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D</a:t>
            </a:r>
            <a:r>
              <a:rPr lang="en-GB" sz="3200" baseline="-25000" dirty="0" err="1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neut</a:t>
            </a:r>
            <a:r>
              <a:rPr lang="en-GB" sz="3200" dirty="0" err="1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H</a:t>
            </a:r>
            <a:endParaRPr lang="en-US" sz="3200" baseline="-25000" dirty="0">
              <a:solidFill>
                <a:srgbClr val="00B0F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6627" name="Rectangle 5">
            <a:extLst>
              <a:ext uri="{FF2B5EF4-FFF2-40B4-BE49-F238E27FC236}">
                <a16:creationId xmlns:a16="http://schemas.microsoft.com/office/drawing/2014/main" id="{B425B411-A4E3-4E32-95F3-A72F49AAF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/>
              <a:t>	The enthalpy change when one mole of hydrogen ions react with one mole of hydroxide ions, to form one mole of water under standard conditions, in solutions containing 1 moldm</a:t>
            </a:r>
            <a:r>
              <a:rPr lang="en-GB" altLang="en-US" sz="2400" baseline="30000"/>
              <a:t>-3</a:t>
            </a:r>
            <a:r>
              <a:rPr lang="en-GB" altLang="en-US" sz="2400"/>
              <a:t>.</a:t>
            </a:r>
            <a:endParaRPr lang="en-US" altLang="en-US" sz="2400"/>
          </a:p>
        </p:txBody>
      </p:sp>
      <p:sp>
        <p:nvSpPr>
          <p:cNvPr id="4102" name="Text Box 6">
            <a:extLst>
              <a:ext uri="{FF2B5EF4-FFF2-40B4-BE49-F238E27FC236}">
                <a16:creationId xmlns:a16="http://schemas.microsoft.com/office/drawing/2014/main" id="{5CAF1A29-939E-4663-9983-0ED260DB4839}"/>
              </a:ext>
            </a:extLst>
          </p:cNvPr>
          <p:cNvSpPr txBox="1">
            <a:spLocks noChangeArrowheads="1"/>
          </p:cNvSpPr>
          <p:nvPr/>
        </p:nvSpPr>
        <p:spPr bwMode="auto">
          <a:xfrm rot="3054927">
            <a:off x="8155781" y="483394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Ø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C3775-05BB-427B-BB98-39BBDD60D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en-GB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DF 12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7FC33032-304A-451D-BCE5-B459514C0C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 altLang="en-US"/>
              <a:t>Q1,2,3,4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31C39-1356-4FC0-A69B-E8C6B48EB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620713"/>
            <a:ext cx="8785225" cy="5472112"/>
          </a:xfrm>
        </p:spPr>
        <p:txBody>
          <a:bodyPr/>
          <a:lstStyle/>
          <a:p>
            <a:pPr marL="514350" indent="-514350">
              <a:buFontTx/>
              <a:buAutoNum type="arabicPeriod"/>
              <a:defRPr/>
            </a:pPr>
            <a:r>
              <a:rPr lang="en-GB" sz="2000" b="1" dirty="0" err="1"/>
              <a:t>Arenes</a:t>
            </a:r>
            <a:r>
              <a:rPr lang="en-GB" sz="2000" b="1" dirty="0"/>
              <a:t> / aromatic</a:t>
            </a:r>
          </a:p>
          <a:p>
            <a:pPr marL="0" indent="0">
              <a:buFontTx/>
              <a:buNone/>
              <a:defRPr/>
            </a:pPr>
            <a:r>
              <a:rPr lang="en-GB" sz="2000" dirty="0"/>
              <a:t>Must contain a benzene ring of 6 carbons, C</a:t>
            </a:r>
            <a:r>
              <a:rPr lang="en-GB" sz="2000" baseline="-25000" dirty="0"/>
              <a:t>6</a:t>
            </a:r>
            <a:r>
              <a:rPr lang="en-GB" sz="2000" dirty="0"/>
              <a:t>H</a:t>
            </a:r>
            <a:r>
              <a:rPr lang="en-GB" sz="2000" baseline="-25000" dirty="0"/>
              <a:t>6</a:t>
            </a:r>
          </a:p>
          <a:p>
            <a:pPr marL="0" indent="0">
              <a:buFontTx/>
              <a:buNone/>
              <a:defRPr/>
            </a:pPr>
            <a:r>
              <a:rPr lang="en-GB" sz="2000" dirty="0"/>
              <a:t>Not regarded as alkenes</a:t>
            </a:r>
          </a:p>
          <a:p>
            <a:pPr marL="0" indent="0">
              <a:buFontTx/>
              <a:buNone/>
              <a:defRPr/>
            </a:pPr>
            <a:r>
              <a:rPr lang="en-GB" sz="2000" dirty="0"/>
              <a:t>Different to cycloalkanes</a:t>
            </a:r>
          </a:p>
          <a:p>
            <a:pPr marL="0" indent="0">
              <a:buFontTx/>
              <a:buNone/>
              <a:defRPr/>
            </a:pPr>
            <a:endParaRPr lang="en-GB" sz="2000" dirty="0"/>
          </a:p>
          <a:p>
            <a:pPr marL="0" indent="0">
              <a:buFontTx/>
              <a:buNone/>
              <a:defRPr/>
            </a:pPr>
            <a:r>
              <a:rPr lang="en-GB" sz="2000" b="1" dirty="0"/>
              <a:t>2. Shape</a:t>
            </a:r>
          </a:p>
          <a:p>
            <a:pPr marL="0" indent="0">
              <a:buFontTx/>
              <a:buNone/>
              <a:defRPr/>
            </a:pPr>
            <a:r>
              <a:rPr lang="en-GB" sz="2000" dirty="0"/>
              <a:t>Must mention repulsion</a:t>
            </a:r>
          </a:p>
          <a:p>
            <a:pPr marL="0" indent="0">
              <a:buFontTx/>
              <a:buNone/>
              <a:defRPr/>
            </a:pPr>
            <a:r>
              <a:rPr lang="en-GB" sz="2000" dirty="0"/>
              <a:t>Areas of electron density move as far apart as possible</a:t>
            </a:r>
          </a:p>
          <a:p>
            <a:pPr marL="0" indent="0">
              <a:buFontTx/>
              <a:buNone/>
              <a:defRPr/>
            </a:pPr>
            <a:r>
              <a:rPr lang="en-GB" sz="2000" dirty="0"/>
              <a:t>Work out areas of electron density around central atom </a:t>
            </a:r>
          </a:p>
          <a:p>
            <a:pPr marL="0" indent="0">
              <a:buFontTx/>
              <a:buNone/>
              <a:defRPr/>
            </a:pPr>
            <a:r>
              <a:rPr lang="en-GB" sz="2000" dirty="0"/>
              <a:t>Remember H atoms not drawn in skeletal</a:t>
            </a:r>
          </a:p>
          <a:p>
            <a:pPr marL="0" indent="0">
              <a:buFontTx/>
              <a:buNone/>
              <a:defRPr/>
            </a:pPr>
            <a:endParaRPr lang="en-GB" sz="2000" dirty="0"/>
          </a:p>
          <a:p>
            <a:pPr marL="0" indent="0">
              <a:buFontTx/>
              <a:buNone/>
              <a:defRPr/>
            </a:pPr>
            <a:r>
              <a:rPr lang="en-GB" sz="2000" b="1" dirty="0"/>
              <a:t>3. Straight chain </a:t>
            </a:r>
            <a:r>
              <a:rPr lang="en-GB" sz="2000" dirty="0"/>
              <a:t>(continuous sequence of carbons) versus branched chains, doesn’t apply to cycloalkanes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>
            <a:extLst>
              <a:ext uri="{FF2B5EF4-FFF2-40B4-BE49-F238E27FC236}">
                <a16:creationId xmlns:a16="http://schemas.microsoft.com/office/drawing/2014/main" id="{31BCDCF2-841D-43D6-BC17-F9DAED0C4936}"/>
              </a:ext>
            </a:extLst>
          </p:cNvPr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GB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Enthalpy of formation of an element:</a:t>
            </a:r>
            <a:endParaRPr lang="en-US" sz="36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CB7CD87F-1F06-4E20-A37D-B5A51F8A2D73}"/>
              </a:ext>
            </a:extLst>
          </p:cNvPr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GB" sz="3200" dirty="0">
                <a:latin typeface="Arial" charset="0"/>
              </a:rPr>
              <a:t>	</a:t>
            </a:r>
            <a:r>
              <a:rPr lang="en-GB" sz="2800" dirty="0">
                <a:latin typeface="Arial" charset="0"/>
              </a:rPr>
              <a:t>Always has a value of zero (no chemical change in forming an element from itself)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endParaRPr lang="en-GB" sz="2800" dirty="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GB" sz="2800" dirty="0">
                <a:latin typeface="Arial" charset="0"/>
              </a:rPr>
              <a:t>E.g. formation of hydrogen:</a:t>
            </a:r>
          </a:p>
          <a:p>
            <a:pPr marL="342900" indent="-342900" eaLnBrk="1" hangingPunct="1">
              <a:spcBef>
                <a:spcPct val="20000"/>
              </a:spcBef>
              <a:defRPr/>
            </a:pPr>
            <a:endParaRPr lang="en-GB" sz="2800" dirty="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GB" sz="2800" dirty="0">
                <a:latin typeface="Arial" charset="0"/>
              </a:rPr>
              <a:t>	H</a:t>
            </a:r>
            <a:r>
              <a:rPr lang="en-GB" sz="2800" baseline="-25000" dirty="0">
                <a:latin typeface="Arial" charset="0"/>
              </a:rPr>
              <a:t>2(g)</a:t>
            </a:r>
            <a:r>
              <a:rPr lang="en-GB" sz="2800" dirty="0">
                <a:latin typeface="Arial" charset="0"/>
              </a:rPr>
              <a:t>		H</a:t>
            </a:r>
            <a:r>
              <a:rPr lang="en-GB" sz="2800" baseline="-25000" dirty="0">
                <a:latin typeface="Arial" charset="0"/>
              </a:rPr>
              <a:t>2(g)</a:t>
            </a:r>
            <a:r>
              <a:rPr lang="en-GB" sz="2800" dirty="0">
                <a:latin typeface="Arial" charset="0"/>
              </a:rPr>
              <a:t>		</a:t>
            </a:r>
            <a:r>
              <a:rPr lang="en-GB" sz="2800" dirty="0">
                <a:latin typeface="Symbol" pitchFamily="18" charset="2"/>
              </a:rPr>
              <a:t>D</a:t>
            </a:r>
            <a:r>
              <a:rPr lang="en-GB" sz="2800" b="1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f </a:t>
            </a:r>
            <a:r>
              <a:rPr lang="en-GB" sz="2800" dirty="0">
                <a:latin typeface="Arial" charset="0"/>
              </a:rPr>
              <a:t>H </a:t>
            </a:r>
            <a:r>
              <a:rPr lang="az-Cyrl-AZ" sz="2800" b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ѳ</a:t>
            </a:r>
            <a:r>
              <a:rPr lang="en-GB" sz="2800" dirty="0">
                <a:latin typeface="Arial" charset="0"/>
              </a:rPr>
              <a:t> = 0 kJmol</a:t>
            </a:r>
            <a:r>
              <a:rPr lang="en-GB" sz="2800" baseline="30000" dirty="0">
                <a:latin typeface="Arial" charset="0"/>
              </a:rPr>
              <a:t>-1</a:t>
            </a:r>
            <a:endParaRPr lang="en-US" sz="2800" baseline="30000" dirty="0">
              <a:latin typeface="Arial" charset="0"/>
            </a:endParaRPr>
          </a:p>
        </p:txBody>
      </p:sp>
      <p:sp>
        <p:nvSpPr>
          <p:cNvPr id="29700" name="Line 6">
            <a:extLst>
              <a:ext uri="{FF2B5EF4-FFF2-40B4-BE49-F238E27FC236}">
                <a16:creationId xmlns:a16="http://schemas.microsoft.com/office/drawing/2014/main" id="{80B9DA75-C571-4985-9492-592C2143A6C9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4365625"/>
            <a:ext cx="14398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D23D3C5D-3CE0-41EA-88B4-6B75CE4C85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Enthalpy cycles</a:t>
            </a:r>
            <a:endParaRPr lang="en-US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E3EEED48-EB91-427F-B09D-F78AFAA270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229600" cy="4525963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400"/>
              <a:t>Used to calculate an enthalpy change for a reaction where it cannot be measured by experiment.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sz="240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400"/>
              <a:t>If all the other enthalpy changes in the cycle are known, this gives the actual enthalpy change (not an estimate).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E5BAA8E-68C9-4ADB-82EA-4D02F171EE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Enthalpy cycles</a:t>
            </a:r>
            <a:endParaRPr lang="en-US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698BC51-545E-4250-AE98-0B41C921B8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640763" cy="45259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GB" altLang="en-US" sz="2400" dirty="0"/>
              <a:t>	Imagine two different pathways for converting some reactants into products:</a:t>
            </a:r>
          </a:p>
          <a:p>
            <a:pPr eaLnBrk="1" hangingPunct="1">
              <a:defRPr/>
            </a:pPr>
            <a:endParaRPr lang="en-GB" altLang="en-US" sz="2400" dirty="0"/>
          </a:p>
          <a:p>
            <a:pPr eaLnBrk="1" hangingPunct="1">
              <a:buFontTx/>
              <a:buNone/>
              <a:defRPr/>
            </a:pPr>
            <a:r>
              <a:rPr lang="en-GB" altLang="en-US" sz="2400" dirty="0"/>
              <a:t>1. Direct Route:</a:t>
            </a:r>
          </a:p>
          <a:p>
            <a:pPr lvl="1" eaLnBrk="1" hangingPunct="1">
              <a:buFontTx/>
              <a:buNone/>
              <a:defRPr/>
            </a:pPr>
            <a:r>
              <a:rPr lang="en-GB" altLang="en-US" sz="2000" dirty="0"/>
              <a:t>Reactants			Products</a:t>
            </a:r>
          </a:p>
          <a:p>
            <a:pPr lvl="1" eaLnBrk="1" hangingPunct="1">
              <a:buFontTx/>
              <a:buNone/>
              <a:defRPr/>
            </a:pPr>
            <a:endParaRPr lang="en-GB" altLang="en-US" sz="2000" dirty="0"/>
          </a:p>
          <a:p>
            <a:pPr eaLnBrk="1" hangingPunct="1">
              <a:buFontTx/>
              <a:buNone/>
              <a:defRPr/>
            </a:pPr>
            <a:r>
              <a:rPr lang="en-GB" altLang="en-US" sz="2400" dirty="0"/>
              <a:t>2. Indirect Route:</a:t>
            </a:r>
          </a:p>
          <a:p>
            <a:pPr eaLnBrk="1" hangingPunct="1">
              <a:buFontTx/>
              <a:buNone/>
              <a:defRPr/>
            </a:pPr>
            <a:r>
              <a:rPr lang="en-GB" altLang="en-US" sz="2400" dirty="0"/>
              <a:t>	</a:t>
            </a:r>
            <a:r>
              <a:rPr lang="en-GB" altLang="en-US" sz="2000" dirty="0"/>
              <a:t>Reactants		Intermediate		Products</a:t>
            </a:r>
          </a:p>
          <a:p>
            <a:pPr eaLnBrk="1" hangingPunct="1">
              <a:buFontTx/>
              <a:buNone/>
              <a:defRPr/>
            </a:pPr>
            <a:endParaRPr lang="en-GB" altLang="en-US" sz="2000" dirty="0"/>
          </a:p>
          <a:p>
            <a:pPr marL="0" indent="0" eaLnBrk="1" hangingPunct="1">
              <a:buFontTx/>
              <a:buNone/>
              <a:defRPr/>
            </a:pPr>
            <a:endParaRPr lang="en-GB" altLang="en-US" sz="2400" dirty="0"/>
          </a:p>
          <a:p>
            <a:pPr marL="0" indent="0" eaLnBrk="1" hangingPunct="1">
              <a:buFontTx/>
              <a:buNone/>
              <a:defRPr/>
            </a:pPr>
            <a:r>
              <a:rPr lang="en-GB" altLang="en-US" sz="2400" dirty="0"/>
              <a:t>The overall enthalpy change for these two routes is the same.</a:t>
            </a:r>
          </a:p>
          <a:p>
            <a:pPr lvl="1" eaLnBrk="1" hangingPunct="1">
              <a:buFontTx/>
              <a:buNone/>
              <a:defRPr/>
            </a:pPr>
            <a:r>
              <a:rPr lang="en-GB" altLang="en-US" sz="2400" dirty="0"/>
              <a:t>i.e. 	</a:t>
            </a:r>
            <a:r>
              <a:rPr lang="en-GB" altLang="en-US" sz="2400" b="1" dirty="0">
                <a:solidFill>
                  <a:srgbClr val="A50021"/>
                </a:solidFill>
                <a:latin typeface="Symbol" pitchFamily="18" charset="2"/>
              </a:rPr>
              <a:t>D</a:t>
            </a:r>
            <a:r>
              <a:rPr lang="en-GB" altLang="en-US" sz="2400" b="1" dirty="0">
                <a:solidFill>
                  <a:srgbClr val="A50021"/>
                </a:solidFill>
              </a:rPr>
              <a:t>H</a:t>
            </a:r>
            <a:r>
              <a:rPr lang="en-GB" altLang="en-US" sz="2400" b="1" baseline="-25000" dirty="0">
                <a:solidFill>
                  <a:srgbClr val="A50021"/>
                </a:solidFill>
              </a:rPr>
              <a:t>A</a:t>
            </a:r>
            <a:r>
              <a:rPr lang="en-GB" altLang="en-US" sz="2400" dirty="0"/>
              <a:t>	  =	</a:t>
            </a:r>
            <a:r>
              <a:rPr lang="en-GB" altLang="en-US" sz="2400" b="1" dirty="0">
                <a:solidFill>
                  <a:srgbClr val="008000"/>
                </a:solidFill>
                <a:latin typeface="Symbol" pitchFamily="18" charset="2"/>
              </a:rPr>
              <a:t>D</a:t>
            </a:r>
            <a:r>
              <a:rPr lang="en-GB" altLang="en-US" sz="2400" b="1" dirty="0">
                <a:solidFill>
                  <a:srgbClr val="008000"/>
                </a:solidFill>
              </a:rPr>
              <a:t>H</a:t>
            </a:r>
            <a:r>
              <a:rPr lang="en-GB" altLang="en-US" sz="2400" b="1" baseline="-25000" dirty="0">
                <a:solidFill>
                  <a:srgbClr val="008000"/>
                </a:solidFill>
              </a:rPr>
              <a:t>B</a:t>
            </a:r>
            <a:r>
              <a:rPr lang="en-GB" altLang="en-US" sz="2400" b="1" dirty="0">
                <a:solidFill>
                  <a:srgbClr val="008000"/>
                </a:solidFill>
              </a:rPr>
              <a:t>  +  </a:t>
            </a:r>
            <a:r>
              <a:rPr lang="en-GB" altLang="en-US" sz="2400" b="1" dirty="0">
                <a:solidFill>
                  <a:srgbClr val="008000"/>
                </a:solidFill>
                <a:latin typeface="Symbol" pitchFamily="18" charset="2"/>
              </a:rPr>
              <a:t>D</a:t>
            </a:r>
            <a:r>
              <a:rPr lang="en-GB" altLang="en-US" sz="2400" b="1" dirty="0">
                <a:solidFill>
                  <a:srgbClr val="008000"/>
                </a:solidFill>
              </a:rPr>
              <a:t>H</a:t>
            </a:r>
            <a:r>
              <a:rPr lang="en-GB" altLang="en-US" sz="2400" b="1" baseline="-25000" dirty="0">
                <a:solidFill>
                  <a:srgbClr val="008000"/>
                </a:solidFill>
              </a:rPr>
              <a:t>C</a:t>
            </a:r>
          </a:p>
          <a:p>
            <a:pPr marL="0" indent="0" eaLnBrk="1" hangingPunct="1">
              <a:buFontTx/>
              <a:buNone/>
              <a:defRPr/>
            </a:pPr>
            <a:r>
              <a:rPr lang="en-GB" altLang="en-US" sz="2400" dirty="0"/>
              <a:t>This is called “Hess’ Law”.</a:t>
            </a:r>
            <a:endParaRPr lang="en-US" altLang="en-US" sz="2400" dirty="0"/>
          </a:p>
          <a:p>
            <a:pPr eaLnBrk="1" hangingPunct="1">
              <a:buFontTx/>
              <a:buNone/>
              <a:defRPr/>
            </a:pPr>
            <a:endParaRPr lang="en-US" altLang="en-US" sz="2000" dirty="0"/>
          </a:p>
        </p:txBody>
      </p:sp>
      <p:sp>
        <p:nvSpPr>
          <p:cNvPr id="31748" name="Line 4">
            <a:extLst>
              <a:ext uri="{FF2B5EF4-FFF2-40B4-BE49-F238E27FC236}">
                <a16:creationId xmlns:a16="http://schemas.microsoft.com/office/drawing/2014/main" id="{54B3D4AA-C896-4ECA-86AE-B0603D5CAE6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924175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49" name="Line 5">
            <a:extLst>
              <a:ext uri="{FF2B5EF4-FFF2-40B4-BE49-F238E27FC236}">
                <a16:creationId xmlns:a16="http://schemas.microsoft.com/office/drawing/2014/main" id="{F55F7B0E-F346-4365-92C4-A02A188FC16B}"/>
              </a:ext>
            </a:extLst>
          </p:cNvPr>
          <p:cNvSpPr>
            <a:spLocks noChangeShapeType="1"/>
          </p:cNvSpPr>
          <p:nvPr/>
        </p:nvSpPr>
        <p:spPr bwMode="auto">
          <a:xfrm>
            <a:off x="2095500" y="4195763"/>
            <a:ext cx="927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50" name="Line 6">
            <a:extLst>
              <a:ext uri="{FF2B5EF4-FFF2-40B4-BE49-F238E27FC236}">
                <a16:creationId xmlns:a16="http://schemas.microsoft.com/office/drawing/2014/main" id="{FCC4B39D-86CE-4B9E-AD75-D792838CF52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7900" y="4195763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7" name="Text Box 7">
            <a:extLst>
              <a:ext uri="{FF2B5EF4-FFF2-40B4-BE49-F238E27FC236}">
                <a16:creationId xmlns:a16="http://schemas.microsoft.com/office/drawing/2014/main" id="{1FD32EC1-63E1-46B6-AA49-CC25D1AC0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9050" y="2927350"/>
            <a:ext cx="738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sz="24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D</a:t>
            </a:r>
            <a:r>
              <a:rPr lang="en-GB" sz="24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H</a:t>
            </a:r>
            <a:r>
              <a:rPr lang="en-GB" sz="2400" b="1" baseline="-25000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</a:t>
            </a:r>
            <a:endParaRPr lang="en-US" sz="2400" b="1" baseline="-25000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5128" name="Text Box 8">
            <a:extLst>
              <a:ext uri="{FF2B5EF4-FFF2-40B4-BE49-F238E27FC236}">
                <a16:creationId xmlns:a16="http://schemas.microsoft.com/office/drawing/2014/main" id="{3FBD0001-7D1E-4D3E-9196-4D9402369F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195763"/>
            <a:ext cx="738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D</a:t>
            </a:r>
            <a:r>
              <a:rPr lang="en-GB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H</a:t>
            </a:r>
            <a:r>
              <a:rPr lang="en-GB" sz="2400" b="1" baseline="-25000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</a:t>
            </a:r>
            <a:endParaRPr lang="en-US" sz="2400" b="1" baseline="-25000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5129" name="Text Box 9">
            <a:extLst>
              <a:ext uri="{FF2B5EF4-FFF2-40B4-BE49-F238E27FC236}">
                <a16:creationId xmlns:a16="http://schemas.microsoft.com/office/drawing/2014/main" id="{562E82B1-033D-44B9-B1A5-3EAB6F3AC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4900" y="4195763"/>
            <a:ext cx="738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D</a:t>
            </a:r>
            <a:r>
              <a:rPr lang="en-GB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H</a:t>
            </a:r>
            <a:r>
              <a:rPr lang="en-GB" sz="2400" b="1" baseline="-25000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</a:t>
            </a:r>
            <a:endParaRPr lang="en-US" sz="2400" b="1" baseline="-25000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>
            <a:extLst>
              <a:ext uri="{FF2B5EF4-FFF2-40B4-BE49-F238E27FC236}">
                <a16:creationId xmlns:a16="http://schemas.microsoft.com/office/drawing/2014/main" id="{BA1B6A9F-4C94-4F3E-B950-F1BF2DB7C5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2349500"/>
            <a:ext cx="2592387" cy="792163"/>
          </a:xfrm>
          <a:prstGeom prst="rect">
            <a:avLst/>
          </a:prstGeom>
          <a:solidFill>
            <a:schemeClr val="accent1">
              <a:alpha val="52156"/>
            </a:schemeClr>
          </a:solidFill>
          <a:ln w="2857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Reactants</a:t>
            </a:r>
            <a:endParaRPr lang="en-US" altLang="en-US" sz="1800"/>
          </a:p>
        </p:txBody>
      </p:sp>
      <p:sp>
        <p:nvSpPr>
          <p:cNvPr id="32771" name="Rectangle 6">
            <a:extLst>
              <a:ext uri="{FF2B5EF4-FFF2-40B4-BE49-F238E27FC236}">
                <a16:creationId xmlns:a16="http://schemas.microsoft.com/office/drawing/2014/main" id="{22D4A1B8-2F8D-4533-BFCB-380DE6A7A5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2349500"/>
            <a:ext cx="2665413" cy="792163"/>
          </a:xfrm>
          <a:prstGeom prst="rect">
            <a:avLst/>
          </a:prstGeom>
          <a:solidFill>
            <a:srgbClr val="A50021">
              <a:alpha val="41960"/>
            </a:srgbClr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Intermediates</a:t>
            </a:r>
            <a:endParaRPr lang="en-US" altLang="en-US" sz="1800"/>
          </a:p>
        </p:txBody>
      </p:sp>
      <p:sp>
        <p:nvSpPr>
          <p:cNvPr id="32772" name="Rectangle 7">
            <a:extLst>
              <a:ext uri="{FF2B5EF4-FFF2-40B4-BE49-F238E27FC236}">
                <a16:creationId xmlns:a16="http://schemas.microsoft.com/office/drawing/2014/main" id="{C4929AA1-B49C-4711-8B9B-54D95A632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97425"/>
            <a:ext cx="2879725" cy="1511300"/>
          </a:xfrm>
          <a:prstGeom prst="rect">
            <a:avLst/>
          </a:prstGeom>
          <a:solidFill>
            <a:schemeClr val="accent1">
              <a:alpha val="49019"/>
            </a:schemeClr>
          </a:solidFill>
          <a:ln w="2857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Products</a:t>
            </a:r>
            <a:endParaRPr lang="en-US" altLang="en-US" sz="1800"/>
          </a:p>
        </p:txBody>
      </p:sp>
      <p:sp>
        <p:nvSpPr>
          <p:cNvPr id="32773" name="Line 13">
            <a:extLst>
              <a:ext uri="{FF2B5EF4-FFF2-40B4-BE49-F238E27FC236}">
                <a16:creationId xmlns:a16="http://schemas.microsoft.com/office/drawing/2014/main" id="{8156BA90-DCD3-491C-BC9B-1941218E65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635375" y="2708275"/>
            <a:ext cx="1657350" cy="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774" name="Line 14">
            <a:extLst>
              <a:ext uri="{FF2B5EF4-FFF2-40B4-BE49-F238E27FC236}">
                <a16:creationId xmlns:a16="http://schemas.microsoft.com/office/drawing/2014/main" id="{F8273B08-48AC-4AD2-B5C9-C40827B788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24525" y="3284538"/>
            <a:ext cx="863600" cy="1368425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775" name="Line 15">
            <a:extLst>
              <a:ext uri="{FF2B5EF4-FFF2-40B4-BE49-F238E27FC236}">
                <a16:creationId xmlns:a16="http://schemas.microsoft.com/office/drawing/2014/main" id="{C650AE0E-CF9D-40A1-AF2C-CB54BA966E7B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1413" y="3213100"/>
            <a:ext cx="1368425" cy="1439863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48" name="Text Box 16">
            <a:extLst>
              <a:ext uri="{FF2B5EF4-FFF2-40B4-BE49-F238E27FC236}">
                <a16:creationId xmlns:a16="http://schemas.microsoft.com/office/drawing/2014/main" id="{69D14DCE-7830-4C7D-B9B1-B160452C98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692150"/>
            <a:ext cx="3581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sz="3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Route A = Route B</a:t>
            </a:r>
            <a:endParaRPr lang="en-US" sz="320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8449" name="Text Box 17">
            <a:extLst>
              <a:ext uri="{FF2B5EF4-FFF2-40B4-BE49-F238E27FC236}">
                <a16:creationId xmlns:a16="http://schemas.microsoft.com/office/drawing/2014/main" id="{44B5EAEA-C379-425F-96D2-FAB964B17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9563" y="1863725"/>
            <a:ext cx="135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sz="24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Route A</a:t>
            </a:r>
            <a:endParaRPr lang="en-US" sz="2400" b="1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8450" name="Text Box 18">
            <a:extLst>
              <a:ext uri="{FF2B5EF4-FFF2-40B4-BE49-F238E27FC236}">
                <a16:creationId xmlns:a16="http://schemas.microsoft.com/office/drawing/2014/main" id="{DDA1FD73-0C95-4489-BC9A-3017D6E4F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3787775"/>
            <a:ext cx="135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sz="24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Route A</a:t>
            </a:r>
            <a:endParaRPr lang="en-US" sz="2400" b="1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8451" name="Text Box 19">
            <a:extLst>
              <a:ext uri="{FF2B5EF4-FFF2-40B4-BE49-F238E27FC236}">
                <a16:creationId xmlns:a16="http://schemas.microsoft.com/office/drawing/2014/main" id="{231F5C91-31C2-4B20-BB49-1947AB4F3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3789363"/>
            <a:ext cx="135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Route B</a:t>
            </a:r>
            <a:endParaRPr lang="en-US" sz="2400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784FE44-A551-4E5E-82BA-A4A0117D4D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Hess’s Law</a:t>
            </a:r>
            <a:endParaRPr lang="en-US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14B1ECBC-6A2D-44EA-84D8-40796BF8F8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400"/>
              <a:t>The energy change in converting reactants into products is the same regardless of the route taken, provided that the initial and final conditions are the same.</a:t>
            </a:r>
          </a:p>
          <a:p>
            <a:pPr marL="0" indent="0" eaLnBrk="1" hangingPunct="1">
              <a:buFontTx/>
              <a:buNone/>
            </a:pPr>
            <a:endParaRPr lang="en-GB" altLang="en-US" sz="2400"/>
          </a:p>
          <a:p>
            <a:pPr marL="0" indent="0" eaLnBrk="1" hangingPunct="1">
              <a:buFontTx/>
              <a:buNone/>
            </a:pPr>
            <a:endParaRPr lang="en-GB" altLang="en-US" sz="2400"/>
          </a:p>
          <a:p>
            <a:pPr marL="0" indent="0" eaLnBrk="1" hangingPunct="1">
              <a:buFontTx/>
              <a:buNone/>
            </a:pPr>
            <a:endParaRPr lang="en-GB" altLang="en-US" sz="24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55129DA7-75A3-4704-A943-D7516A848E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altLang="en-US" b="1" i="1">
                <a:solidFill>
                  <a:srgbClr val="00B050"/>
                </a:solidFill>
              </a:rPr>
              <a:t>DF12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C35A7-9C50-498B-B194-7A0931584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GB" sz="2800" b="1" dirty="0"/>
              <a:t>Example:</a:t>
            </a:r>
            <a:r>
              <a:rPr lang="en-GB" sz="2800" dirty="0"/>
              <a:t> calculating the enthalpy of combustion using enthalpy of formation data</a:t>
            </a:r>
          </a:p>
          <a:p>
            <a:pPr marL="0" indent="0">
              <a:buFontTx/>
              <a:buNone/>
              <a:defRPr/>
            </a:pPr>
            <a:endParaRPr lang="en-GB" sz="280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GB" sz="2800" dirty="0"/>
              <a:t>Equation of interest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GB" sz="2800" dirty="0"/>
              <a:t>Create a cycle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GB" sz="2800" dirty="0"/>
              <a:t>What else must we add to be able to use </a:t>
            </a:r>
            <a:r>
              <a:rPr lang="en-GB" sz="2800" dirty="0" err="1">
                <a:latin typeface="Symbol" panose="05050102010706020507" pitchFamily="18" charset="2"/>
              </a:rPr>
              <a:t>D</a:t>
            </a:r>
            <a:r>
              <a:rPr lang="en-GB" sz="2800" baseline="-25000" dirty="0" err="1"/>
              <a:t>f</a:t>
            </a:r>
            <a:r>
              <a:rPr lang="en-GB" sz="2800" dirty="0" err="1"/>
              <a:t>H</a:t>
            </a:r>
            <a:r>
              <a:rPr lang="en-GB" sz="2800" dirty="0"/>
              <a:t>?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en-GB" sz="2800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en-GB" sz="2800" dirty="0"/>
          </a:p>
          <a:p>
            <a:pPr marL="0" indent="0">
              <a:buFontTx/>
              <a:buNone/>
              <a:defRPr/>
            </a:pPr>
            <a:r>
              <a:rPr lang="en-GB" sz="2800" dirty="0"/>
              <a:t>Now do Q 5 and 6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E68EF884-49D1-43EA-B769-1806612EB4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altLang="en-US" b="1" i="1">
                <a:solidFill>
                  <a:srgbClr val="00B050"/>
                </a:solidFill>
              </a:rPr>
              <a:t>DF12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991DA-119A-4BE2-991C-2A068D7AB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GB" sz="2800" b="1" dirty="0"/>
              <a:t>Example:</a:t>
            </a:r>
            <a:r>
              <a:rPr lang="en-GB" sz="2800" dirty="0"/>
              <a:t> enthalpy change for reacting hydrogen and carbon</a:t>
            </a:r>
          </a:p>
          <a:p>
            <a:pPr marL="0" indent="0">
              <a:buFontTx/>
              <a:buNone/>
              <a:defRPr/>
            </a:pPr>
            <a:endParaRPr lang="en-GB" sz="280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GB" sz="2800" dirty="0"/>
              <a:t>Equation of interest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GB" sz="2800" dirty="0"/>
              <a:t>Create a cycle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GB" sz="2800" dirty="0"/>
              <a:t>What else must we add to be able to use </a:t>
            </a:r>
            <a:r>
              <a:rPr lang="en-GB" sz="2800" dirty="0" err="1">
                <a:latin typeface="Symbol" panose="05050102010706020507" pitchFamily="18" charset="2"/>
              </a:rPr>
              <a:t>D</a:t>
            </a:r>
            <a:r>
              <a:rPr lang="en-GB" sz="2800" baseline="-25000" dirty="0" err="1"/>
              <a:t>c</a:t>
            </a:r>
            <a:r>
              <a:rPr lang="en-GB" sz="2800" dirty="0" err="1"/>
              <a:t>H</a:t>
            </a:r>
            <a:r>
              <a:rPr lang="en-GB" sz="2800" dirty="0"/>
              <a:t>?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en-GB" sz="2800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en-GB" sz="2800" dirty="0"/>
          </a:p>
          <a:p>
            <a:pPr marL="0" indent="0">
              <a:buFontTx/>
              <a:buNone/>
              <a:defRPr/>
            </a:pPr>
            <a:r>
              <a:rPr lang="en-GB" sz="2800" dirty="0"/>
              <a:t>Now do Q 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>
            <a:extLst>
              <a:ext uri="{FF2B5EF4-FFF2-40B4-BE49-F238E27FC236}">
                <a16:creationId xmlns:a16="http://schemas.microsoft.com/office/drawing/2014/main" id="{FBD73F5A-9271-4630-BCB7-B75DB2C307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Enthalpy Cycles</a:t>
            </a:r>
            <a:endParaRPr lang="en-US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Rectangle 5">
            <a:extLst>
              <a:ext uri="{FF2B5EF4-FFF2-40B4-BE49-F238E27FC236}">
                <a16:creationId xmlns:a16="http://schemas.microsoft.com/office/drawing/2014/main" id="{EF32E58C-0D00-414E-B8DC-1549E0A488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GB" altLang="en-US" sz="2800"/>
          </a:p>
          <a:p>
            <a:pPr eaLnBrk="1" hangingPunct="1">
              <a:buFontTx/>
              <a:buNone/>
            </a:pPr>
            <a:endParaRPr lang="en-GB" altLang="en-US" sz="2800"/>
          </a:p>
          <a:p>
            <a:pPr eaLnBrk="1" hangingPunct="1">
              <a:buFontTx/>
              <a:buNone/>
            </a:pPr>
            <a:r>
              <a:rPr lang="en-GB" altLang="en-US" sz="2800"/>
              <a:t>	</a:t>
            </a:r>
            <a:r>
              <a:rPr lang="en-GB" altLang="en-US" sz="2800" b="1" u="sng"/>
              <a:t>Aim</a:t>
            </a:r>
            <a:r>
              <a:rPr lang="en-GB" altLang="en-US" sz="2800" b="1"/>
              <a:t>: </a:t>
            </a:r>
          </a:p>
          <a:p>
            <a:pPr eaLnBrk="1" hangingPunct="1">
              <a:buFontTx/>
              <a:buNone/>
            </a:pPr>
            <a:endParaRPr lang="en-GB" altLang="en-US" sz="2800"/>
          </a:p>
          <a:p>
            <a:pPr eaLnBrk="1" hangingPunct="1">
              <a:buFontTx/>
              <a:buNone/>
            </a:pPr>
            <a:r>
              <a:rPr lang="en-GB" altLang="en-US" sz="2800"/>
              <a:t>	Learn how to use enthalpy cycles to calculate the enthalpy changes, by applying Hess’s Law.</a:t>
            </a:r>
            <a:endParaRPr lang="en-US" altLang="en-US" sz="2800"/>
          </a:p>
        </p:txBody>
      </p:sp>
      <p:sp>
        <p:nvSpPr>
          <p:cNvPr id="2054" name="Text Box 6">
            <a:extLst>
              <a:ext uri="{FF2B5EF4-FFF2-40B4-BE49-F238E27FC236}">
                <a16:creationId xmlns:a16="http://schemas.microsoft.com/office/drawing/2014/main" id="{F95DC964-F9B2-4E54-A008-6310724C9B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1412875"/>
            <a:ext cx="2587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7</a:t>
            </a:r>
            <a:r>
              <a:rPr lang="en-GB" sz="2400" b="1" baseline="30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th</a:t>
            </a:r>
            <a:r>
              <a:rPr lang="en-GB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January 2020</a:t>
            </a:r>
            <a:endParaRPr lang="en-US" sz="24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F3ADE2D2-9B9C-41A4-B40B-3BC1C45B2A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algn="l"/>
            <a:r>
              <a:rPr lang="en-GB" altLang="en-US" sz="3600" b="1">
                <a:solidFill>
                  <a:srgbClr val="0070C0"/>
                </a:solidFill>
              </a:rPr>
              <a:t>Drawing enthalpy cycles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D6D64B64-5C53-41D7-ACAE-3E1F19D3B2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altLang="en-US" sz="2400"/>
              <a:t>Easiest to put equation of interest at the top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altLang="en-US" sz="2400"/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 sz="2400"/>
              <a:t>Use definitions of </a:t>
            </a:r>
            <a:r>
              <a:rPr lang="en-GB" altLang="en-US" sz="2400">
                <a:latin typeface="Symbol" panose="05050102010706020507" pitchFamily="18" charset="2"/>
              </a:rPr>
              <a:t>D</a:t>
            </a:r>
            <a:r>
              <a:rPr lang="en-GB" altLang="en-US" sz="2400" baseline="-25000"/>
              <a:t>c</a:t>
            </a:r>
            <a:r>
              <a:rPr lang="en-GB" altLang="en-US" sz="2400"/>
              <a:t>H, </a:t>
            </a:r>
            <a:r>
              <a:rPr lang="en-GB" altLang="en-US" sz="2400">
                <a:latin typeface="Symbol" panose="05050102010706020507" pitchFamily="18" charset="2"/>
              </a:rPr>
              <a:t>D</a:t>
            </a:r>
            <a:r>
              <a:rPr lang="en-GB" altLang="en-US" sz="2400" baseline="-25000"/>
              <a:t>f</a:t>
            </a:r>
            <a:r>
              <a:rPr lang="en-GB" altLang="en-US" sz="2400"/>
              <a:t>H etc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altLang="en-US" sz="2400"/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 sz="2400"/>
              <a:t>Decide what to put into third box on cycle so that given </a:t>
            </a:r>
            <a:r>
              <a:rPr lang="en-GB" altLang="en-US" sz="2400">
                <a:latin typeface="Symbol" panose="05050102010706020507" pitchFamily="18" charset="2"/>
              </a:rPr>
              <a:t>D</a:t>
            </a:r>
            <a:r>
              <a:rPr lang="en-GB" altLang="en-US" sz="2400"/>
              <a:t>H values can be included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altLang="en-US" sz="2400"/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 sz="2400"/>
              <a:t>Balance all stages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altLang="en-US" sz="2400"/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 sz="2400"/>
              <a:t>Add state symbols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altLang="en-US" sz="2400"/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 sz="2400"/>
              <a:t>Use Hess’s Law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8E059-C466-4185-B930-6774F5B08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Task DF2.3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A91C03E4-5B88-431D-95D4-9F534695DA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 altLang="en-US" sz="2800" i="1"/>
              <a:t>Calculate the standard enthalpy change for the combustion of methane.</a:t>
            </a:r>
          </a:p>
          <a:p>
            <a:pPr marL="0" indent="0">
              <a:buFontTx/>
              <a:buNone/>
            </a:pPr>
            <a:endParaRPr lang="en-GB" altLang="en-US" sz="2800"/>
          </a:p>
          <a:p>
            <a:pPr marL="0" indent="0">
              <a:buFontTx/>
              <a:buNone/>
            </a:pPr>
            <a:r>
              <a:rPr lang="en-GB" altLang="en-US" sz="2800"/>
              <a:t>You have </a:t>
            </a:r>
            <a:r>
              <a:rPr lang="en-GB" altLang="en-US" sz="2800">
                <a:latin typeface="Symbol" panose="05050102010706020507" pitchFamily="18" charset="2"/>
              </a:rPr>
              <a:t>D</a:t>
            </a:r>
            <a:r>
              <a:rPr lang="en-GB" altLang="en-US" sz="2800" baseline="-25000"/>
              <a:t>f</a:t>
            </a:r>
            <a:r>
              <a:rPr lang="en-GB" altLang="en-US" sz="2800"/>
              <a:t>H data.</a:t>
            </a:r>
          </a:p>
          <a:p>
            <a:pPr marL="0" indent="0">
              <a:buFontTx/>
              <a:buNone/>
            </a:pPr>
            <a:endParaRPr lang="en-GB" altLang="en-US" sz="2800"/>
          </a:p>
          <a:p>
            <a:pPr marL="0" indent="0">
              <a:buFontTx/>
              <a:buNone/>
            </a:pPr>
            <a:r>
              <a:rPr lang="en-GB" altLang="en-US" sz="2800"/>
              <a:t>Use the definitiona of </a:t>
            </a:r>
            <a:r>
              <a:rPr lang="en-GB" altLang="en-US" sz="2800">
                <a:latin typeface="Symbol" panose="05050102010706020507" pitchFamily="18" charset="2"/>
              </a:rPr>
              <a:t>D</a:t>
            </a:r>
            <a:r>
              <a:rPr lang="en-GB" altLang="en-US" sz="2800" baseline="-25000"/>
              <a:t>f</a:t>
            </a:r>
            <a:r>
              <a:rPr lang="en-GB" altLang="en-US" sz="2800"/>
              <a:t>H and </a:t>
            </a:r>
            <a:r>
              <a:rPr lang="en-GB" altLang="en-US" sz="2800">
                <a:latin typeface="Symbol" panose="05050102010706020507" pitchFamily="18" charset="2"/>
              </a:rPr>
              <a:t>D</a:t>
            </a:r>
            <a:r>
              <a:rPr lang="en-GB" altLang="en-US" sz="2800" baseline="-25000"/>
              <a:t>c</a:t>
            </a:r>
            <a:r>
              <a:rPr lang="en-GB" altLang="en-US" sz="2800"/>
              <a:t>H to decide what enthalpy changes on the cycle you know and which you want to find out.</a:t>
            </a:r>
          </a:p>
        </p:txBody>
      </p:sp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808905F0-E9AA-4C94-9EFE-B641E98E2E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507413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Enthalpy change of formation of methane:</a:t>
            </a:r>
            <a:endParaRPr lang="en-US" sz="32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33CDEA4-9E2C-4A3D-9DC1-752D71FEE0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229600" cy="4525963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GB" altLang="en-US" sz="2800" dirty="0"/>
              <a:t>C</a:t>
            </a:r>
            <a:r>
              <a:rPr lang="en-GB" altLang="en-US" sz="2800" baseline="-25000" dirty="0"/>
              <a:t>(s)</a:t>
            </a:r>
            <a:r>
              <a:rPr lang="en-GB" altLang="en-US" sz="2800" dirty="0"/>
              <a:t>  +  2H</a:t>
            </a:r>
            <a:r>
              <a:rPr lang="en-GB" altLang="en-US" sz="2800" baseline="-25000" dirty="0"/>
              <a:t>2(g)</a:t>
            </a:r>
            <a:r>
              <a:rPr lang="en-GB" altLang="en-US" sz="2800" dirty="0"/>
              <a:t>			CH</a:t>
            </a:r>
            <a:r>
              <a:rPr lang="en-GB" altLang="en-US" sz="2800" baseline="-25000" dirty="0"/>
              <a:t>4(g)</a:t>
            </a:r>
          </a:p>
          <a:p>
            <a:pPr marL="0" indent="0" eaLnBrk="1" hangingPunct="1">
              <a:buFontTx/>
              <a:buNone/>
              <a:defRPr/>
            </a:pPr>
            <a:endParaRPr lang="en-GB" altLang="en-US" sz="2800" dirty="0"/>
          </a:p>
          <a:p>
            <a:pPr marL="0" indent="0" eaLnBrk="1" hangingPunct="1">
              <a:buFontTx/>
              <a:buNone/>
              <a:defRPr/>
            </a:pPr>
            <a:endParaRPr lang="en-GB" altLang="en-US" sz="2400" dirty="0"/>
          </a:p>
          <a:p>
            <a:pPr marL="0" indent="0" eaLnBrk="1" hangingPunct="1">
              <a:buFontTx/>
              <a:buNone/>
              <a:defRPr/>
            </a:pPr>
            <a:r>
              <a:rPr lang="en-GB" altLang="en-US" sz="2400" dirty="0"/>
              <a:t>Why is it difficult to measure?</a:t>
            </a:r>
          </a:p>
          <a:p>
            <a:pPr marL="0" indent="0" eaLnBrk="1" hangingPunct="1">
              <a:buFontTx/>
              <a:buNone/>
              <a:defRPr/>
            </a:pPr>
            <a:endParaRPr lang="en-GB" altLang="en-US" sz="2400" dirty="0"/>
          </a:p>
          <a:p>
            <a:pPr marL="0" indent="0" eaLnBrk="1" hangingPunct="1">
              <a:buFontTx/>
              <a:buNone/>
              <a:defRPr/>
            </a:pPr>
            <a:r>
              <a:rPr lang="en-GB" altLang="en-US" sz="2400" dirty="0"/>
              <a:t>By comparison, enthalpy changes of combustion are easy to measure.</a:t>
            </a:r>
          </a:p>
          <a:p>
            <a:pPr marL="0" indent="0" eaLnBrk="1" hangingPunct="1">
              <a:buFontTx/>
              <a:buNone/>
              <a:defRPr/>
            </a:pPr>
            <a:endParaRPr lang="en-GB" altLang="en-US" sz="2400" dirty="0"/>
          </a:p>
          <a:p>
            <a:pPr marL="0" indent="0" eaLnBrk="1" hangingPunct="1">
              <a:buFontTx/>
              <a:buNone/>
              <a:defRPr/>
            </a:pPr>
            <a:endParaRPr lang="en-GB" altLang="en-US" sz="2400" dirty="0"/>
          </a:p>
          <a:p>
            <a:pPr marL="0" indent="0" eaLnBrk="1" hangingPunct="1">
              <a:buFontTx/>
              <a:buNone/>
              <a:defRPr/>
            </a:pPr>
            <a:r>
              <a:rPr lang="en-GB" altLang="en-US" sz="2400" dirty="0"/>
              <a:t>So… to find </a:t>
            </a:r>
            <a:r>
              <a:rPr lang="en-GB" altLang="en-US" sz="2400" dirty="0" err="1">
                <a:latin typeface="Symbol" panose="05050102010706020507" pitchFamily="18" charset="2"/>
              </a:rPr>
              <a:t>D</a:t>
            </a:r>
            <a:r>
              <a:rPr lang="en-GB" altLang="en-US" sz="2400" baseline="-25000" dirty="0" err="1"/>
              <a:t>f</a:t>
            </a:r>
            <a:r>
              <a:rPr lang="en-GB" altLang="en-US" sz="2400" dirty="0" err="1"/>
              <a:t>H</a:t>
            </a:r>
            <a:r>
              <a:rPr lang="en-GB" altLang="en-US" sz="2400" dirty="0"/>
              <a:t>, build an enthalpy cycle using </a:t>
            </a:r>
            <a:r>
              <a:rPr lang="en-GB" altLang="en-US" sz="2400" dirty="0" err="1">
                <a:latin typeface="Symbol" panose="05050102010706020507" pitchFamily="18" charset="2"/>
              </a:rPr>
              <a:t>D</a:t>
            </a:r>
            <a:r>
              <a:rPr lang="en-GB" altLang="en-US" sz="2400" baseline="-25000" dirty="0" err="1"/>
              <a:t>c</a:t>
            </a:r>
            <a:r>
              <a:rPr lang="en-GB" altLang="en-US" sz="2400" dirty="0" err="1"/>
              <a:t>H</a:t>
            </a:r>
            <a:r>
              <a:rPr lang="en-GB" altLang="en-US" sz="2400" dirty="0"/>
              <a:t> values.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endParaRPr lang="en-GB" altLang="en-US" sz="2400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67660EC-4C92-4DAE-A0A7-F6672D2E5596}"/>
              </a:ext>
            </a:extLst>
          </p:cNvPr>
          <p:cNvCxnSpPr/>
          <p:nvPr/>
        </p:nvCxnSpPr>
        <p:spPr>
          <a:xfrm>
            <a:off x="2771775" y="1844675"/>
            <a:ext cx="2232025" cy="0"/>
          </a:xfrm>
          <a:prstGeom prst="straightConnector1">
            <a:avLst/>
          </a:prstGeom>
          <a:ln w="222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08AF3CAD-5CF9-4E0B-8FA4-71EDEDC7B0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686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3200" b="1" u="sng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</a:t>
            </a:r>
            <a:r>
              <a:rPr lang="en-GB" sz="32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Calculate the enthalpy change of formation of methane using the following data:</a:t>
            </a:r>
            <a:endParaRPr lang="en-US" sz="320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939" name="Rectangle 4">
            <a:extLst>
              <a:ext uri="{FF2B5EF4-FFF2-40B4-BE49-F238E27FC236}">
                <a16:creationId xmlns:a16="http://schemas.microsoft.com/office/drawing/2014/main" id="{09FB7B67-2798-4D21-9C70-07DF2BCF9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349500"/>
            <a:ext cx="8002587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/>
              <a:t>C</a:t>
            </a:r>
            <a:r>
              <a:rPr lang="en-GB" altLang="en-US" sz="2800" baseline="-25000"/>
              <a:t>(s)</a:t>
            </a:r>
            <a:r>
              <a:rPr lang="en-GB" altLang="en-US" sz="2800"/>
              <a:t>  +  2H</a:t>
            </a:r>
            <a:r>
              <a:rPr lang="en-GB" altLang="en-US" sz="2800" baseline="-25000"/>
              <a:t>2(g)</a:t>
            </a:r>
            <a:r>
              <a:rPr lang="en-GB" altLang="en-US" sz="2800"/>
              <a:t>			CH</a:t>
            </a:r>
            <a:r>
              <a:rPr lang="en-GB" altLang="en-US" sz="2800" baseline="-25000"/>
              <a:t>4(g)</a:t>
            </a:r>
          </a:p>
          <a:p>
            <a:pPr eaLnBrk="1" hangingPunct="1"/>
            <a:endParaRPr lang="en-GB" altLang="en-US" sz="2800" baseline="-25000"/>
          </a:p>
          <a:p>
            <a:pPr eaLnBrk="1" hangingPunct="1"/>
            <a:r>
              <a:rPr lang="en-GB" altLang="en-US" sz="2800"/>
              <a:t>You can use the following data:</a:t>
            </a:r>
          </a:p>
          <a:p>
            <a:pPr eaLnBrk="1" hangingPunct="1"/>
            <a:endParaRPr lang="en-US" altLang="en-US" sz="2800"/>
          </a:p>
        </p:txBody>
      </p:sp>
      <p:graphicFrame>
        <p:nvGraphicFramePr>
          <p:cNvPr id="24581" name="Group 5">
            <a:extLst>
              <a:ext uri="{FF2B5EF4-FFF2-40B4-BE49-F238E27FC236}">
                <a16:creationId xmlns:a16="http://schemas.microsoft.com/office/drawing/2014/main" id="{076201BB-85CD-480E-89E2-A5522A77923E}"/>
              </a:ext>
            </a:extLst>
          </p:cNvPr>
          <p:cNvGraphicFramePr>
            <a:graphicFrameLocks noGrp="1"/>
          </p:cNvGraphicFramePr>
          <p:nvPr/>
        </p:nvGraphicFramePr>
        <p:xfrm>
          <a:off x="695325" y="4249738"/>
          <a:ext cx="7786688" cy="1760537"/>
        </p:xfrm>
        <a:graphic>
          <a:graphicData uri="http://schemas.openxmlformats.org/drawingml/2006/table">
            <a:tbl>
              <a:tblPr/>
              <a:tblGrid>
                <a:gridCol w="1946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7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6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6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81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Substance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GB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(s)</a:t>
                      </a:r>
                      <a:endParaRPr kumimoji="0" lang="en-US" sz="2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GB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2(g)</a:t>
                      </a:r>
                      <a:endParaRPr kumimoji="0" lang="en-US" sz="2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</a:t>
                      </a:r>
                      <a:r>
                        <a:rPr kumimoji="0" lang="en-GB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4(g)</a:t>
                      </a:r>
                      <a:endParaRPr kumimoji="0" lang="en-US" sz="2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9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D</a:t>
                      </a: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GB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en-US" sz="2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-393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-286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-890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F050BD7-8600-4C9C-BAFC-14FACF4A4954}"/>
              </a:ext>
            </a:extLst>
          </p:cNvPr>
          <p:cNvCxnSpPr/>
          <p:nvPr/>
        </p:nvCxnSpPr>
        <p:spPr>
          <a:xfrm>
            <a:off x="3059113" y="2636838"/>
            <a:ext cx="194468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82B38EC3-0C33-4179-BF10-3EF7485B62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GB" sz="32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Summary: Finding </a:t>
            </a:r>
            <a:r>
              <a:rPr lang="en-GB" sz="32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D</a:t>
            </a:r>
            <a:r>
              <a:rPr lang="en-GB" sz="32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</a:t>
            </a:r>
            <a:r>
              <a:rPr lang="en-GB" sz="3200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GB" sz="32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by using enthalpy of combustion data</a:t>
            </a:r>
            <a:endParaRPr lang="en-US" sz="320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963" name="Rectangle 4">
            <a:extLst>
              <a:ext uri="{FF2B5EF4-FFF2-40B4-BE49-F238E27FC236}">
                <a16:creationId xmlns:a16="http://schemas.microsoft.com/office/drawing/2014/main" id="{10A42CB0-5320-4B3B-A057-5D9842222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2349500"/>
            <a:ext cx="2592387" cy="792163"/>
          </a:xfrm>
          <a:prstGeom prst="rect">
            <a:avLst/>
          </a:prstGeom>
          <a:solidFill>
            <a:schemeClr val="accent1">
              <a:alpha val="52156"/>
            </a:schemeClr>
          </a:solidFill>
          <a:ln w="2857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Elements</a:t>
            </a:r>
            <a:endParaRPr lang="en-US" altLang="en-US" sz="1800"/>
          </a:p>
        </p:txBody>
      </p:sp>
      <p:sp>
        <p:nvSpPr>
          <p:cNvPr id="40964" name="Rectangle 5">
            <a:extLst>
              <a:ext uri="{FF2B5EF4-FFF2-40B4-BE49-F238E27FC236}">
                <a16:creationId xmlns:a16="http://schemas.microsoft.com/office/drawing/2014/main" id="{A30C4D3A-146D-4D32-8DFA-A72FCBFAD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2349500"/>
            <a:ext cx="2665413" cy="792163"/>
          </a:xfrm>
          <a:prstGeom prst="rect">
            <a:avLst/>
          </a:prstGeom>
          <a:solidFill>
            <a:srgbClr val="A50021">
              <a:alpha val="41960"/>
            </a:srgbClr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Compound of interest</a:t>
            </a:r>
            <a:endParaRPr lang="en-US" altLang="en-US" sz="1800"/>
          </a:p>
        </p:txBody>
      </p:sp>
      <p:sp>
        <p:nvSpPr>
          <p:cNvPr id="40965" name="Rectangle 6">
            <a:extLst>
              <a:ext uri="{FF2B5EF4-FFF2-40B4-BE49-F238E27FC236}">
                <a16:creationId xmlns:a16="http://schemas.microsoft.com/office/drawing/2014/main" id="{342899F1-64CB-4B00-9927-B76A4AE327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97425"/>
            <a:ext cx="2879725" cy="1511300"/>
          </a:xfrm>
          <a:prstGeom prst="rect">
            <a:avLst/>
          </a:prstGeom>
          <a:solidFill>
            <a:schemeClr val="accent1">
              <a:alpha val="49019"/>
            </a:schemeClr>
          </a:solidFill>
          <a:ln w="2857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Combustion Products</a:t>
            </a:r>
            <a:endParaRPr lang="en-US" altLang="en-US" sz="1800"/>
          </a:p>
        </p:txBody>
      </p:sp>
      <p:sp>
        <p:nvSpPr>
          <p:cNvPr id="40966" name="Line 7">
            <a:extLst>
              <a:ext uri="{FF2B5EF4-FFF2-40B4-BE49-F238E27FC236}">
                <a16:creationId xmlns:a16="http://schemas.microsoft.com/office/drawing/2014/main" id="{476DF25C-383C-44EA-8271-B4B3A3536DB2}"/>
              </a:ext>
            </a:extLst>
          </p:cNvPr>
          <p:cNvSpPr>
            <a:spLocks noChangeShapeType="1"/>
          </p:cNvSpPr>
          <p:nvPr/>
        </p:nvSpPr>
        <p:spPr bwMode="auto">
          <a:xfrm>
            <a:off x="3635375" y="2708275"/>
            <a:ext cx="1657350" cy="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67" name="Line 8">
            <a:extLst>
              <a:ext uri="{FF2B5EF4-FFF2-40B4-BE49-F238E27FC236}">
                <a16:creationId xmlns:a16="http://schemas.microsoft.com/office/drawing/2014/main" id="{1EBB9B2E-0370-435B-AD01-76582502FE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24525" y="3284538"/>
            <a:ext cx="863600" cy="1368425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68" name="Line 9">
            <a:extLst>
              <a:ext uri="{FF2B5EF4-FFF2-40B4-BE49-F238E27FC236}">
                <a16:creationId xmlns:a16="http://schemas.microsoft.com/office/drawing/2014/main" id="{BF0D0CDD-9E46-4658-9CD6-3AF9ACD7D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1413" y="3213100"/>
            <a:ext cx="1368425" cy="1439863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58" name="Text Box 10">
            <a:extLst>
              <a:ext uri="{FF2B5EF4-FFF2-40B4-BE49-F238E27FC236}">
                <a16:creationId xmlns:a16="http://schemas.microsoft.com/office/drawing/2014/main" id="{AB7DD307-0BEF-4451-ACCE-E2789208F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675" y="3357563"/>
            <a:ext cx="31607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Route A = Route B</a:t>
            </a: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7659" name="Text Box 11">
            <a:extLst>
              <a:ext uri="{FF2B5EF4-FFF2-40B4-BE49-F238E27FC236}">
                <a16:creationId xmlns:a16="http://schemas.microsoft.com/office/drawing/2014/main" id="{E0F5AD5B-4854-4D3C-B2E1-0B38B05F8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9563" y="1863725"/>
            <a:ext cx="135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sz="24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Route A</a:t>
            </a:r>
            <a:endParaRPr lang="en-US" sz="2400" b="1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7660" name="Text Box 12">
            <a:extLst>
              <a:ext uri="{FF2B5EF4-FFF2-40B4-BE49-F238E27FC236}">
                <a16:creationId xmlns:a16="http://schemas.microsoft.com/office/drawing/2014/main" id="{0E981E8F-0EFC-47D2-AE14-BB43D18F3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3787775"/>
            <a:ext cx="135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sz="24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Route A</a:t>
            </a:r>
            <a:endParaRPr lang="en-US" sz="2400" b="1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7661" name="Text Box 13">
            <a:extLst>
              <a:ext uri="{FF2B5EF4-FFF2-40B4-BE49-F238E27FC236}">
                <a16:creationId xmlns:a16="http://schemas.microsoft.com/office/drawing/2014/main" id="{9F57025E-A1FD-4E76-9E1B-70ECC4FFA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3789363"/>
            <a:ext cx="135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Route B</a:t>
            </a:r>
            <a:endParaRPr lang="en-US" sz="2400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9A5CEE10-043E-4132-B5AB-C720EBDBC9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9250" y="188913"/>
            <a:ext cx="8229600" cy="490537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Summary: Finding </a:t>
            </a:r>
            <a:r>
              <a:rPr lang="en-GB" sz="20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D</a:t>
            </a:r>
            <a:r>
              <a:rPr lang="en-GB" sz="20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</a:t>
            </a:r>
            <a:r>
              <a:rPr lang="en-GB" sz="2000" baseline="-250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GB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by using enthalpy of combustion data</a:t>
            </a:r>
            <a:endParaRPr lang="en-US" sz="20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987" name="Rectangle 4">
            <a:extLst>
              <a:ext uri="{FF2B5EF4-FFF2-40B4-BE49-F238E27FC236}">
                <a16:creationId xmlns:a16="http://schemas.microsoft.com/office/drawing/2014/main" id="{C9528C17-62CE-4DA4-B633-BC0767510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1144588"/>
            <a:ext cx="1584325" cy="574675"/>
          </a:xfrm>
          <a:prstGeom prst="rect">
            <a:avLst/>
          </a:prstGeom>
          <a:solidFill>
            <a:schemeClr val="accent1">
              <a:alpha val="52156"/>
            </a:schemeClr>
          </a:solidFill>
          <a:ln w="2857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Elements</a:t>
            </a:r>
            <a:endParaRPr lang="en-US" altLang="en-US" sz="1800"/>
          </a:p>
        </p:txBody>
      </p:sp>
      <p:sp>
        <p:nvSpPr>
          <p:cNvPr id="19460" name="Rectangle 5">
            <a:extLst>
              <a:ext uri="{FF2B5EF4-FFF2-40B4-BE49-F238E27FC236}">
                <a16:creationId xmlns:a16="http://schemas.microsoft.com/office/drawing/2014/main" id="{6D1D6C35-ECE1-4D6C-92E0-0F7D3724A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1162050"/>
            <a:ext cx="2379663" cy="539750"/>
          </a:xfrm>
          <a:prstGeom prst="rect">
            <a:avLst/>
          </a:prstGeom>
          <a:solidFill>
            <a:schemeClr val="accent1">
              <a:alpha val="42000"/>
            </a:schemeClr>
          </a:solidFill>
          <a:ln w="285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/>
              <a:t>Compound of interest</a:t>
            </a:r>
            <a:endParaRPr lang="en-US" altLang="en-US"/>
          </a:p>
        </p:txBody>
      </p:sp>
      <p:sp>
        <p:nvSpPr>
          <p:cNvPr id="41989" name="Rectangle 6">
            <a:extLst>
              <a:ext uri="{FF2B5EF4-FFF2-40B4-BE49-F238E27FC236}">
                <a16:creationId xmlns:a16="http://schemas.microsoft.com/office/drawing/2014/main" id="{82782469-063D-4438-95BE-2D5FD1FFD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2185988"/>
            <a:ext cx="2520950" cy="755650"/>
          </a:xfrm>
          <a:prstGeom prst="rect">
            <a:avLst/>
          </a:prstGeom>
          <a:solidFill>
            <a:schemeClr val="accent1">
              <a:alpha val="49019"/>
            </a:schemeClr>
          </a:solidFill>
          <a:ln w="2857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Combustion Products</a:t>
            </a:r>
            <a:endParaRPr lang="en-US" altLang="en-US" sz="1800"/>
          </a:p>
        </p:txBody>
      </p:sp>
      <p:sp>
        <p:nvSpPr>
          <p:cNvPr id="41990" name="Line 7">
            <a:extLst>
              <a:ext uri="{FF2B5EF4-FFF2-40B4-BE49-F238E27FC236}">
                <a16:creationId xmlns:a16="http://schemas.microsoft.com/office/drawing/2014/main" id="{10D6935E-BC0C-4550-B680-C16B33C4724C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2500" y="1416050"/>
            <a:ext cx="828675" cy="0"/>
          </a:xfrm>
          <a:prstGeom prst="line">
            <a:avLst/>
          </a:prstGeom>
          <a:noFill/>
          <a:ln w="15875">
            <a:solidFill>
              <a:srgbClr val="A5002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991" name="Line 8">
            <a:extLst>
              <a:ext uri="{FF2B5EF4-FFF2-40B4-BE49-F238E27FC236}">
                <a16:creationId xmlns:a16="http://schemas.microsoft.com/office/drawing/2014/main" id="{921F3518-4E2E-4827-B9E1-AA521EF0CC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35600" y="1755775"/>
            <a:ext cx="550863" cy="53975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992" name="Line 9">
            <a:extLst>
              <a:ext uri="{FF2B5EF4-FFF2-40B4-BE49-F238E27FC236}">
                <a16:creationId xmlns:a16="http://schemas.microsoft.com/office/drawing/2014/main" id="{8845F65B-F6A4-4FA4-B920-C486861E50F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4075" y="1719263"/>
            <a:ext cx="576263" cy="720725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58" name="Text Box 10">
            <a:extLst>
              <a:ext uri="{FF2B5EF4-FFF2-40B4-BE49-F238E27FC236}">
                <a16:creationId xmlns:a16="http://schemas.microsoft.com/office/drawing/2014/main" id="{4573BE60-1150-4A42-B593-6DCB16EDF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230563"/>
            <a:ext cx="18780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sz="16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Route A = Route B</a:t>
            </a:r>
            <a:endParaRPr lang="en-US" sz="160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7659" name="Text Box 11">
            <a:extLst>
              <a:ext uri="{FF2B5EF4-FFF2-40B4-BE49-F238E27FC236}">
                <a16:creationId xmlns:a16="http://schemas.microsoft.com/office/drawing/2014/main" id="{AB76CBF4-C99F-47A7-AF0C-570006737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6313" y="803275"/>
            <a:ext cx="9620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sz="16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Route A</a:t>
            </a:r>
            <a:endParaRPr lang="en-US" sz="1600" b="1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7660" name="Text Box 12">
            <a:extLst>
              <a:ext uri="{FF2B5EF4-FFF2-40B4-BE49-F238E27FC236}">
                <a16:creationId xmlns:a16="http://schemas.microsoft.com/office/drawing/2014/main" id="{7124F3D5-2B59-47D0-B4B2-719AF1CCE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3738" y="2017713"/>
            <a:ext cx="9620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sz="16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Route A</a:t>
            </a:r>
            <a:endParaRPr lang="en-US" sz="1600" b="1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7661" name="Text Box 13">
            <a:extLst>
              <a:ext uri="{FF2B5EF4-FFF2-40B4-BE49-F238E27FC236}">
                <a16:creationId xmlns:a16="http://schemas.microsoft.com/office/drawing/2014/main" id="{E27EFD9C-97BE-42EE-8DF5-CC4ED0207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8300" y="2184400"/>
            <a:ext cx="9699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sz="1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Route B</a:t>
            </a:r>
            <a:endParaRPr lang="en-US" sz="16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1997" name="TextBox 1">
            <a:extLst>
              <a:ext uri="{FF2B5EF4-FFF2-40B4-BE49-F238E27FC236}">
                <a16:creationId xmlns:a16="http://schemas.microsoft.com/office/drawing/2014/main" id="{2B7E5194-A350-43E9-B114-F4F82EEB7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1063" y="803275"/>
            <a:ext cx="7096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Start</a:t>
            </a:r>
          </a:p>
        </p:txBody>
      </p:sp>
      <p:sp>
        <p:nvSpPr>
          <p:cNvPr id="41998" name="TextBox 13">
            <a:extLst>
              <a:ext uri="{FF2B5EF4-FFF2-40B4-BE49-F238E27FC236}">
                <a16:creationId xmlns:a16="http://schemas.microsoft.com/office/drawing/2014/main" id="{2090C97A-B928-4AF7-BBFA-BB296FBA4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1814513"/>
            <a:ext cx="6207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End</a:t>
            </a:r>
          </a:p>
        </p:txBody>
      </p:sp>
      <p:sp>
        <p:nvSpPr>
          <p:cNvPr id="41999" name="Rectangle 4">
            <a:extLst>
              <a:ext uri="{FF2B5EF4-FFF2-40B4-BE49-F238E27FC236}">
                <a16:creationId xmlns:a16="http://schemas.microsoft.com/office/drawing/2014/main" id="{5414AC5D-DAE1-4875-9641-35E0E1810D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4308475"/>
            <a:ext cx="1584325" cy="574675"/>
          </a:xfrm>
          <a:prstGeom prst="rect">
            <a:avLst/>
          </a:prstGeom>
          <a:solidFill>
            <a:schemeClr val="accent1">
              <a:alpha val="52156"/>
            </a:schemeClr>
          </a:solidFill>
          <a:ln w="2857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2000" name="Rectangle 6">
            <a:extLst>
              <a:ext uri="{FF2B5EF4-FFF2-40B4-BE49-F238E27FC236}">
                <a16:creationId xmlns:a16="http://schemas.microsoft.com/office/drawing/2014/main" id="{9D8F7877-DE1C-4CED-BBA8-081440EEA0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332413"/>
            <a:ext cx="2519363" cy="755650"/>
          </a:xfrm>
          <a:prstGeom prst="rect">
            <a:avLst/>
          </a:prstGeom>
          <a:solidFill>
            <a:schemeClr val="accent1">
              <a:alpha val="49019"/>
            </a:schemeClr>
          </a:solidFill>
          <a:ln w="2857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2001" name="Line 7">
            <a:extLst>
              <a:ext uri="{FF2B5EF4-FFF2-40B4-BE49-F238E27FC236}">
                <a16:creationId xmlns:a16="http://schemas.microsoft.com/office/drawing/2014/main" id="{F4115D3D-6FCF-4E30-B840-739E4DA53C23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4300" y="4562475"/>
            <a:ext cx="828675" cy="0"/>
          </a:xfrm>
          <a:prstGeom prst="line">
            <a:avLst/>
          </a:prstGeom>
          <a:noFill/>
          <a:ln w="15875">
            <a:solidFill>
              <a:srgbClr val="A5002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002" name="Line 8">
            <a:extLst>
              <a:ext uri="{FF2B5EF4-FFF2-40B4-BE49-F238E27FC236}">
                <a16:creationId xmlns:a16="http://schemas.microsoft.com/office/drawing/2014/main" id="{2231F1D3-5B73-45BE-9E13-1AD31D9189A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902200"/>
            <a:ext cx="550863" cy="53975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003" name="Line 9">
            <a:extLst>
              <a:ext uri="{FF2B5EF4-FFF2-40B4-BE49-F238E27FC236}">
                <a16:creationId xmlns:a16="http://schemas.microsoft.com/office/drawing/2014/main" id="{627DC99B-AD4A-42C3-ADEF-8F393545F395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5875" y="4865688"/>
            <a:ext cx="576263" cy="720725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004" name="TextBox 24">
            <a:extLst>
              <a:ext uri="{FF2B5EF4-FFF2-40B4-BE49-F238E27FC236}">
                <a16:creationId xmlns:a16="http://schemas.microsoft.com/office/drawing/2014/main" id="{CB79E616-0BC0-475A-AE75-5A2F1E273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2863" y="3949700"/>
            <a:ext cx="711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Start</a:t>
            </a:r>
          </a:p>
        </p:txBody>
      </p:sp>
      <p:sp>
        <p:nvSpPr>
          <p:cNvPr id="42005" name="TextBox 25">
            <a:extLst>
              <a:ext uri="{FF2B5EF4-FFF2-40B4-BE49-F238E27FC236}">
                <a16:creationId xmlns:a16="http://schemas.microsoft.com/office/drawing/2014/main" id="{84B8B101-6A47-4104-B265-94361E48D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4960938"/>
            <a:ext cx="6207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End</a:t>
            </a:r>
          </a:p>
        </p:txBody>
      </p:sp>
      <p:sp>
        <p:nvSpPr>
          <p:cNvPr id="27" name="Rectangle 5">
            <a:extLst>
              <a:ext uri="{FF2B5EF4-FFF2-40B4-BE49-F238E27FC236}">
                <a16:creationId xmlns:a16="http://schemas.microsoft.com/office/drawing/2014/main" id="{BF07A46B-80CB-4A00-A442-94A8C98EF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5838" y="4341813"/>
            <a:ext cx="2379662" cy="541337"/>
          </a:xfrm>
          <a:prstGeom prst="rect">
            <a:avLst/>
          </a:prstGeom>
          <a:solidFill>
            <a:schemeClr val="accent1">
              <a:alpha val="42000"/>
            </a:schemeClr>
          </a:solidFill>
          <a:ln w="285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7F2D9-5F06-4ABE-98F8-40E8FFD49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274638"/>
            <a:ext cx="8640763" cy="1143000"/>
          </a:xfrm>
        </p:spPr>
        <p:txBody>
          <a:bodyPr/>
          <a:lstStyle/>
          <a:p>
            <a:pPr>
              <a:defRPr/>
            </a:pPr>
            <a:r>
              <a:rPr lang="en-GB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balanced equations to show: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DA270C0E-935F-45B4-B5E6-3D3545F2611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 altLang="en-US">
                <a:latin typeface="Symbol" panose="05050102010706020507" pitchFamily="18" charset="2"/>
              </a:rPr>
              <a:t>D</a:t>
            </a:r>
            <a:r>
              <a:rPr lang="en-GB" altLang="en-US" baseline="-25000"/>
              <a:t>f</a:t>
            </a:r>
            <a:r>
              <a:rPr lang="en-GB" altLang="en-US"/>
              <a:t>H</a:t>
            </a:r>
            <a:r>
              <a:rPr lang="en-GB" altLang="en-US" baseline="-25000"/>
              <a:t> </a:t>
            </a:r>
            <a:r>
              <a:rPr lang="en-GB" altLang="en-US"/>
              <a:t>(propane)</a:t>
            </a:r>
          </a:p>
          <a:p>
            <a:pPr marL="0" indent="0">
              <a:buFontTx/>
              <a:buNone/>
            </a:pPr>
            <a:endParaRPr lang="en-GB" altLang="en-US"/>
          </a:p>
          <a:p>
            <a:pPr marL="0" indent="0">
              <a:buFontTx/>
              <a:buNone/>
            </a:pPr>
            <a:r>
              <a:rPr lang="en-GB" altLang="en-US">
                <a:latin typeface="Symbol" panose="05050102010706020507" pitchFamily="18" charset="2"/>
              </a:rPr>
              <a:t>D</a:t>
            </a:r>
            <a:r>
              <a:rPr lang="en-GB" altLang="en-US" baseline="-25000"/>
              <a:t>c</a:t>
            </a:r>
            <a:r>
              <a:rPr lang="en-GB" altLang="en-US"/>
              <a:t>H</a:t>
            </a:r>
            <a:r>
              <a:rPr lang="en-GB" altLang="en-US" baseline="-25000"/>
              <a:t> </a:t>
            </a:r>
            <a:r>
              <a:rPr lang="en-GB" altLang="en-US"/>
              <a:t>(propane)</a:t>
            </a:r>
          </a:p>
          <a:p>
            <a:pPr marL="0" indent="0">
              <a:buFontTx/>
              <a:buNone/>
            </a:pPr>
            <a:endParaRPr lang="en-GB" altLang="en-US"/>
          </a:p>
          <a:p>
            <a:pPr marL="0" indent="0">
              <a:buFontTx/>
              <a:buNone/>
            </a:pPr>
            <a:r>
              <a:rPr lang="en-GB" altLang="en-US">
                <a:latin typeface="Symbol" panose="05050102010706020507" pitchFamily="18" charset="2"/>
              </a:rPr>
              <a:t>D</a:t>
            </a:r>
            <a:r>
              <a:rPr lang="en-GB" altLang="en-US" baseline="-25000"/>
              <a:t>c</a:t>
            </a:r>
            <a:r>
              <a:rPr lang="en-GB" altLang="en-US"/>
              <a:t>H</a:t>
            </a:r>
            <a:r>
              <a:rPr lang="en-GB" altLang="en-US" baseline="-25000"/>
              <a:t> </a:t>
            </a:r>
            <a:r>
              <a:rPr lang="en-GB" altLang="en-US"/>
              <a:t>(hydrogen)</a:t>
            </a:r>
          </a:p>
          <a:p>
            <a:pPr marL="0" indent="0">
              <a:buFontTx/>
              <a:buNone/>
            </a:pPr>
            <a:endParaRPr lang="en-GB" altLang="en-US"/>
          </a:p>
          <a:p>
            <a:pPr marL="0" indent="0">
              <a:buFontTx/>
              <a:buNone/>
            </a:pPr>
            <a:r>
              <a:rPr lang="en-GB" altLang="en-US">
                <a:latin typeface="Symbol" panose="05050102010706020507" pitchFamily="18" charset="2"/>
              </a:rPr>
              <a:t>D</a:t>
            </a:r>
            <a:r>
              <a:rPr lang="en-GB" altLang="en-US" baseline="-25000"/>
              <a:t>c</a:t>
            </a:r>
            <a:r>
              <a:rPr lang="en-GB" altLang="en-US"/>
              <a:t>H</a:t>
            </a:r>
            <a:r>
              <a:rPr lang="en-GB" altLang="en-US" baseline="-25000"/>
              <a:t> </a:t>
            </a:r>
            <a:r>
              <a:rPr lang="en-GB" altLang="en-US"/>
              <a:t>(carbon)</a:t>
            </a:r>
          </a:p>
        </p:txBody>
      </p:sp>
    </p:spTree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>
            <a:extLst>
              <a:ext uri="{FF2B5EF4-FFF2-40B4-BE49-F238E27FC236}">
                <a16:creationId xmlns:a16="http://schemas.microsoft.com/office/drawing/2014/main" id="{907BE495-8F97-4D39-9FDB-952DCFBAA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GB" sz="32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Summary: Finding </a:t>
            </a:r>
            <a:r>
              <a:rPr lang="en-GB" sz="32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D</a:t>
            </a:r>
            <a:r>
              <a:rPr lang="en-GB" sz="32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H</a:t>
            </a:r>
            <a:r>
              <a:rPr lang="en-GB" sz="3200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</a:t>
            </a:r>
            <a:r>
              <a:rPr lang="en-GB" sz="32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by using enthalpy of formation data</a:t>
            </a:r>
            <a:endParaRPr lang="en-US" sz="320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4035" name="Rectangle 5">
            <a:extLst>
              <a:ext uri="{FF2B5EF4-FFF2-40B4-BE49-F238E27FC236}">
                <a16:creationId xmlns:a16="http://schemas.microsoft.com/office/drawing/2014/main" id="{60E1F72A-4D45-44B0-B450-EBFC98906D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4941888"/>
            <a:ext cx="2592387" cy="792162"/>
          </a:xfrm>
          <a:prstGeom prst="rect">
            <a:avLst/>
          </a:prstGeom>
          <a:solidFill>
            <a:schemeClr val="accent1">
              <a:alpha val="52156"/>
            </a:schemeClr>
          </a:solidFill>
          <a:ln w="2857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Elements</a:t>
            </a:r>
            <a:endParaRPr lang="en-US" altLang="en-US" sz="1800"/>
          </a:p>
        </p:txBody>
      </p:sp>
      <p:sp>
        <p:nvSpPr>
          <p:cNvPr id="44036" name="Rectangle 6">
            <a:extLst>
              <a:ext uri="{FF2B5EF4-FFF2-40B4-BE49-F238E27FC236}">
                <a16:creationId xmlns:a16="http://schemas.microsoft.com/office/drawing/2014/main" id="{8FD73220-665C-4BC2-9BB7-2D71ECF71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2349500"/>
            <a:ext cx="2665413" cy="792163"/>
          </a:xfrm>
          <a:prstGeom prst="rect">
            <a:avLst/>
          </a:prstGeom>
          <a:solidFill>
            <a:srgbClr val="A50021">
              <a:alpha val="41960"/>
            </a:srgbClr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Products of reaction</a:t>
            </a:r>
            <a:endParaRPr lang="en-US" altLang="en-US" sz="1800"/>
          </a:p>
        </p:txBody>
      </p:sp>
      <p:sp>
        <p:nvSpPr>
          <p:cNvPr id="44037" name="Rectangle 7">
            <a:extLst>
              <a:ext uri="{FF2B5EF4-FFF2-40B4-BE49-F238E27FC236}">
                <a16:creationId xmlns:a16="http://schemas.microsoft.com/office/drawing/2014/main" id="{7F15DD74-0844-4885-B3BF-368EC4F7A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557338"/>
            <a:ext cx="2879725" cy="1511300"/>
          </a:xfrm>
          <a:prstGeom prst="rect">
            <a:avLst/>
          </a:prstGeom>
          <a:solidFill>
            <a:schemeClr val="accent1">
              <a:alpha val="49019"/>
            </a:schemeClr>
          </a:solidFill>
          <a:ln w="2857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Reactants of reaction</a:t>
            </a:r>
            <a:endParaRPr lang="en-US" altLang="en-US" sz="1800"/>
          </a:p>
        </p:txBody>
      </p:sp>
      <p:sp>
        <p:nvSpPr>
          <p:cNvPr id="44038" name="Line 8">
            <a:extLst>
              <a:ext uri="{FF2B5EF4-FFF2-40B4-BE49-F238E27FC236}">
                <a16:creationId xmlns:a16="http://schemas.microsoft.com/office/drawing/2014/main" id="{C2355B62-A268-419F-B390-46F472A1F19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35375" y="2708275"/>
            <a:ext cx="1657350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039" name="Line 9">
            <a:extLst>
              <a:ext uri="{FF2B5EF4-FFF2-40B4-BE49-F238E27FC236}">
                <a16:creationId xmlns:a16="http://schemas.microsoft.com/office/drawing/2014/main" id="{9CEB9CD1-200D-456A-8916-6F02358D8D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1500" y="3284538"/>
            <a:ext cx="1225550" cy="1439862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07" name="Text Box 11">
            <a:extLst>
              <a:ext uri="{FF2B5EF4-FFF2-40B4-BE49-F238E27FC236}">
                <a16:creationId xmlns:a16="http://schemas.microsoft.com/office/drawing/2014/main" id="{7ED60E6A-22CE-4A0A-BECC-BEDDA2E28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675" y="3357563"/>
            <a:ext cx="31607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Route A = Route B</a:t>
            </a: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9708" name="Text Box 12">
            <a:extLst>
              <a:ext uri="{FF2B5EF4-FFF2-40B4-BE49-F238E27FC236}">
                <a16:creationId xmlns:a16="http://schemas.microsoft.com/office/drawing/2014/main" id="{67EF4C9E-87D0-41E4-A28C-4DD7966AF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9563" y="1863725"/>
            <a:ext cx="135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Route A</a:t>
            </a:r>
            <a:endParaRPr lang="en-US" sz="2400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9709" name="Text Box 13">
            <a:extLst>
              <a:ext uri="{FF2B5EF4-FFF2-40B4-BE49-F238E27FC236}">
                <a16:creationId xmlns:a16="http://schemas.microsoft.com/office/drawing/2014/main" id="{E4A48A6D-ABF9-46DA-B323-FFF7595D06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3787775"/>
            <a:ext cx="135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sz="24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Route B</a:t>
            </a:r>
            <a:endParaRPr lang="en-US" sz="2400" b="1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4043" name="Line 15">
            <a:extLst>
              <a:ext uri="{FF2B5EF4-FFF2-40B4-BE49-F238E27FC236}">
                <a16:creationId xmlns:a16="http://schemas.microsoft.com/office/drawing/2014/main" id="{04F9F4DD-E2EF-4D6E-80DC-0CA16461615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55875" y="3141663"/>
            <a:ext cx="1079500" cy="172720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12" name="Text Box 16">
            <a:extLst>
              <a:ext uri="{FF2B5EF4-FFF2-40B4-BE49-F238E27FC236}">
                <a16:creationId xmlns:a16="http://schemas.microsoft.com/office/drawing/2014/main" id="{93628A41-0EF1-43C1-BA0B-AAD1FBC0E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4149725"/>
            <a:ext cx="135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Route A</a:t>
            </a:r>
            <a:endParaRPr lang="en-US" sz="2400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>
            <a:extLst>
              <a:ext uri="{FF2B5EF4-FFF2-40B4-BE49-F238E27FC236}">
                <a16:creationId xmlns:a16="http://schemas.microsoft.com/office/drawing/2014/main" id="{3D76A7C6-6109-4E89-9CAE-2C004A1C7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74638"/>
            <a:ext cx="8229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GB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Summary: Finding </a:t>
            </a:r>
            <a:r>
              <a:rPr lang="en-GB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D</a:t>
            </a:r>
            <a:r>
              <a:rPr lang="en-GB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H</a:t>
            </a:r>
            <a:r>
              <a:rPr lang="en-GB" baseline="-250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</a:t>
            </a:r>
            <a:r>
              <a:rPr lang="en-GB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by using enthalpy of formation data</a:t>
            </a:r>
            <a:endParaRPr lang="en-US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5059" name="Rectangle 5">
            <a:extLst>
              <a:ext uri="{FF2B5EF4-FFF2-40B4-BE49-F238E27FC236}">
                <a16:creationId xmlns:a16="http://schemas.microsoft.com/office/drawing/2014/main" id="{DB985531-42B2-48DF-8315-46F328517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1938" y="2368550"/>
            <a:ext cx="2592387" cy="792163"/>
          </a:xfrm>
          <a:prstGeom prst="rect">
            <a:avLst/>
          </a:prstGeom>
          <a:solidFill>
            <a:schemeClr val="accent1">
              <a:alpha val="52156"/>
            </a:schemeClr>
          </a:solidFill>
          <a:ln w="2857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Elements</a:t>
            </a:r>
            <a:endParaRPr lang="en-US" altLang="en-US" sz="1400"/>
          </a:p>
        </p:txBody>
      </p:sp>
      <p:sp>
        <p:nvSpPr>
          <p:cNvPr id="21508" name="Rectangle 6">
            <a:extLst>
              <a:ext uri="{FF2B5EF4-FFF2-40B4-BE49-F238E27FC236}">
                <a16:creationId xmlns:a16="http://schemas.microsoft.com/office/drawing/2014/main" id="{9737652B-B7A3-4C5E-9B31-222E65D13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2850" y="661988"/>
            <a:ext cx="2665413" cy="792162"/>
          </a:xfrm>
          <a:prstGeom prst="rect">
            <a:avLst/>
          </a:prstGeom>
          <a:solidFill>
            <a:schemeClr val="accent1">
              <a:alpha val="42000"/>
            </a:schemeClr>
          </a:solidFill>
          <a:ln w="28575">
            <a:solidFill>
              <a:schemeClr val="accent1">
                <a:lumMod val="9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400" dirty="0"/>
              <a:t>Products of reaction</a:t>
            </a:r>
            <a:endParaRPr lang="en-US" altLang="en-US" sz="1400" dirty="0"/>
          </a:p>
        </p:txBody>
      </p:sp>
      <p:sp>
        <p:nvSpPr>
          <p:cNvPr id="45061" name="Rectangle 7">
            <a:extLst>
              <a:ext uri="{FF2B5EF4-FFF2-40B4-BE49-F238E27FC236}">
                <a16:creationId xmlns:a16="http://schemas.microsoft.com/office/drawing/2014/main" id="{4A14DD10-1D3B-4064-8EAE-D6A204C5F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8600" y="639763"/>
            <a:ext cx="1727200" cy="755650"/>
          </a:xfrm>
          <a:prstGeom prst="rect">
            <a:avLst/>
          </a:prstGeom>
          <a:solidFill>
            <a:schemeClr val="accent1">
              <a:alpha val="49019"/>
            </a:schemeClr>
          </a:solidFill>
          <a:ln w="2857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Reactants of reaction</a:t>
            </a:r>
            <a:endParaRPr lang="en-US" altLang="en-US" sz="1400"/>
          </a:p>
        </p:txBody>
      </p:sp>
      <p:sp>
        <p:nvSpPr>
          <p:cNvPr id="45062" name="Line 8">
            <a:extLst>
              <a:ext uri="{FF2B5EF4-FFF2-40B4-BE49-F238E27FC236}">
                <a16:creationId xmlns:a16="http://schemas.microsoft.com/office/drawing/2014/main" id="{80DA7ED4-FF06-485B-8D7C-57A1736A18F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33750" y="1017588"/>
            <a:ext cx="1657350" cy="0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063" name="Line 9">
            <a:extLst>
              <a:ext uri="{FF2B5EF4-FFF2-40B4-BE49-F238E27FC236}">
                <a16:creationId xmlns:a16="http://schemas.microsoft.com/office/drawing/2014/main" id="{EB7E681A-3C36-40D4-9881-F9D9CCC655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41925" y="1441450"/>
            <a:ext cx="793750" cy="863600"/>
          </a:xfrm>
          <a:prstGeom prst="line">
            <a:avLst/>
          </a:prstGeom>
          <a:noFill/>
          <a:ln w="12700">
            <a:solidFill>
              <a:srgbClr val="A5002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07" name="Text Box 11">
            <a:extLst>
              <a:ext uri="{FF2B5EF4-FFF2-40B4-BE49-F238E27FC236}">
                <a16:creationId xmlns:a16="http://schemas.microsoft.com/office/drawing/2014/main" id="{69A90D2E-328C-49A8-9DFF-744B71D03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1638" y="1736725"/>
            <a:ext cx="23002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Route A = Route B</a:t>
            </a: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9708" name="Text Box 12">
            <a:extLst>
              <a:ext uri="{FF2B5EF4-FFF2-40B4-BE49-F238E27FC236}">
                <a16:creationId xmlns:a16="http://schemas.microsoft.com/office/drawing/2014/main" id="{EEDC459D-3D14-4146-B621-E0D0AFCCF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3613" y="596900"/>
            <a:ext cx="10604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Route A</a:t>
            </a:r>
            <a:endParaRPr lang="en-US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9709" name="Text Box 13">
            <a:extLst>
              <a:ext uri="{FF2B5EF4-FFF2-40B4-BE49-F238E27FC236}">
                <a16:creationId xmlns:a16="http://schemas.microsoft.com/office/drawing/2014/main" id="{ED2CB563-14C1-4404-AB93-65A1E1936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1363" y="1936750"/>
            <a:ext cx="10699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Route B</a:t>
            </a:r>
            <a:endParaRPr lang="en-US" b="1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5067" name="Line 15">
            <a:extLst>
              <a:ext uri="{FF2B5EF4-FFF2-40B4-BE49-F238E27FC236}">
                <a16:creationId xmlns:a16="http://schemas.microsoft.com/office/drawing/2014/main" id="{6E2351D0-4E40-40C8-B243-8095C92CECF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62188" y="1428750"/>
            <a:ext cx="539750" cy="863600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12" name="Text Box 16">
            <a:extLst>
              <a:ext uri="{FF2B5EF4-FFF2-40B4-BE49-F238E27FC236}">
                <a16:creationId xmlns:a16="http://schemas.microsoft.com/office/drawing/2014/main" id="{32FB6E01-728F-43D0-9180-DAF02E62B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125" y="1843088"/>
            <a:ext cx="10620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Route A</a:t>
            </a:r>
            <a:endParaRPr lang="en-US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5069" name="Rectangle 5">
            <a:extLst>
              <a:ext uri="{FF2B5EF4-FFF2-40B4-BE49-F238E27FC236}">
                <a16:creationId xmlns:a16="http://schemas.microsoft.com/office/drawing/2014/main" id="{C33BA160-17D1-463A-884C-ADB12F380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750" y="5888038"/>
            <a:ext cx="2592388" cy="792162"/>
          </a:xfrm>
          <a:prstGeom prst="rect">
            <a:avLst/>
          </a:prstGeom>
          <a:solidFill>
            <a:schemeClr val="accent1">
              <a:alpha val="52156"/>
            </a:schemeClr>
          </a:solidFill>
          <a:ln w="2857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45070" name="Rectangle 7">
            <a:extLst>
              <a:ext uri="{FF2B5EF4-FFF2-40B4-BE49-F238E27FC236}">
                <a16:creationId xmlns:a16="http://schemas.microsoft.com/office/drawing/2014/main" id="{D2FB3B8F-78E9-499D-A272-9514823E7B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0413" y="4149725"/>
            <a:ext cx="1727200" cy="755650"/>
          </a:xfrm>
          <a:prstGeom prst="rect">
            <a:avLst/>
          </a:prstGeom>
          <a:solidFill>
            <a:schemeClr val="accent1">
              <a:alpha val="49019"/>
            </a:schemeClr>
          </a:solidFill>
          <a:ln w="2857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45071" name="Line 8">
            <a:extLst>
              <a:ext uri="{FF2B5EF4-FFF2-40B4-BE49-F238E27FC236}">
                <a16:creationId xmlns:a16="http://schemas.microsoft.com/office/drawing/2014/main" id="{BAB8497C-D798-441F-931C-223B1CC2C9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5563" y="4527550"/>
            <a:ext cx="1657350" cy="0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072" name="Line 9">
            <a:extLst>
              <a:ext uri="{FF2B5EF4-FFF2-40B4-BE49-F238E27FC236}">
                <a16:creationId xmlns:a16="http://schemas.microsoft.com/office/drawing/2014/main" id="{D06BE712-D85B-4033-B72A-9174040A4C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73738" y="4949825"/>
            <a:ext cx="793750" cy="865188"/>
          </a:xfrm>
          <a:prstGeom prst="line">
            <a:avLst/>
          </a:prstGeom>
          <a:noFill/>
          <a:ln w="12700">
            <a:solidFill>
              <a:srgbClr val="A5002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" name="Text Box 13">
            <a:extLst>
              <a:ext uri="{FF2B5EF4-FFF2-40B4-BE49-F238E27FC236}">
                <a16:creationId xmlns:a16="http://schemas.microsoft.com/office/drawing/2014/main" id="{31A68E11-ABC8-4BEA-A1FA-FBFBA6F35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3175" y="5445125"/>
            <a:ext cx="10699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Route B</a:t>
            </a:r>
            <a:endParaRPr lang="en-US" b="1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5074" name="Line 15">
            <a:extLst>
              <a:ext uri="{FF2B5EF4-FFF2-40B4-BE49-F238E27FC236}">
                <a16:creationId xmlns:a16="http://schemas.microsoft.com/office/drawing/2014/main" id="{67EC2B7F-DA41-412A-A6F1-255F36158EB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94000" y="4938713"/>
            <a:ext cx="539750" cy="863600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" name="Text Box 16">
            <a:extLst>
              <a:ext uri="{FF2B5EF4-FFF2-40B4-BE49-F238E27FC236}">
                <a16:creationId xmlns:a16="http://schemas.microsoft.com/office/drawing/2014/main" id="{964C9921-6D88-43A1-90CA-A20FF4141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9938" y="5351463"/>
            <a:ext cx="10620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Route A</a:t>
            </a:r>
            <a:endParaRPr lang="en-US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3" name="Rectangle 6">
            <a:extLst>
              <a:ext uri="{FF2B5EF4-FFF2-40B4-BE49-F238E27FC236}">
                <a16:creationId xmlns:a16="http://schemas.microsoft.com/office/drawing/2014/main" id="{EBE0E4D6-A48C-407F-A7A5-E0A3CD7C09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4663" y="4111625"/>
            <a:ext cx="2665412" cy="792163"/>
          </a:xfrm>
          <a:prstGeom prst="rect">
            <a:avLst/>
          </a:prstGeom>
          <a:solidFill>
            <a:schemeClr val="accent1">
              <a:alpha val="42000"/>
            </a:schemeClr>
          </a:solidFill>
          <a:ln w="28575">
            <a:solidFill>
              <a:schemeClr val="accent1">
                <a:lumMod val="9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z="1400" dirty="0"/>
          </a:p>
        </p:txBody>
      </p:sp>
    </p:spTree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1FD08-01F9-458E-A45C-6D261D8B5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en-GB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Enthalpy consolidation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19EAB881-7F1C-4E32-ABEE-1FFBDE2A8A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GB" altLang="en-US" sz="2800"/>
              <a:t>Review all methods for finding enthalpy changes</a:t>
            </a:r>
          </a:p>
          <a:p>
            <a:pPr marL="514350" indent="-514350">
              <a:buFontTx/>
              <a:buAutoNum type="arabicPeriod"/>
            </a:pPr>
            <a:endParaRPr lang="en-GB" altLang="en-US" sz="2800"/>
          </a:p>
          <a:p>
            <a:pPr marL="514350" indent="-514350">
              <a:buFontTx/>
              <a:buAutoNum type="arabicPeriod"/>
            </a:pPr>
            <a:r>
              <a:rPr lang="en-GB" altLang="en-US" sz="2800"/>
              <a:t>Practice enthalpy cycles</a:t>
            </a:r>
          </a:p>
          <a:p>
            <a:pPr marL="514350" indent="-514350">
              <a:buFontTx/>
              <a:buAutoNum type="arabicPeriod"/>
            </a:pPr>
            <a:endParaRPr lang="en-GB" altLang="en-US" sz="2800"/>
          </a:p>
          <a:p>
            <a:pPr marL="514350" indent="-514350">
              <a:buFontTx/>
              <a:buAutoNum type="arabicPeriod"/>
            </a:pPr>
            <a:r>
              <a:rPr lang="en-GB" altLang="en-US" sz="2800"/>
              <a:t>Mark practical endorsement tasks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588B81EE-22E3-4661-8950-02B358CDF3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Recap Bond enthalpy</a:t>
            </a:r>
          </a:p>
        </p:txBody>
      </p:sp>
      <p:sp>
        <p:nvSpPr>
          <p:cNvPr id="6147" name="Rectangle 6">
            <a:extLst>
              <a:ext uri="{FF2B5EF4-FFF2-40B4-BE49-F238E27FC236}">
                <a16:creationId xmlns:a16="http://schemas.microsoft.com/office/drawing/2014/main" id="{8F406D3E-AB23-4B00-BAC9-BFA0D3C23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916113"/>
            <a:ext cx="76327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n-US"/>
              <a:t>Δ</a:t>
            </a:r>
            <a:r>
              <a:rPr lang="en-GB" altLang="en-US"/>
              <a:t>H = </a:t>
            </a:r>
            <a:r>
              <a:rPr lang="el-GR" altLang="en-US"/>
              <a:t>Σ</a:t>
            </a:r>
            <a:r>
              <a:rPr lang="en-GB" altLang="en-US"/>
              <a:t> (bond enthalpy in reactants) –   </a:t>
            </a:r>
            <a:r>
              <a:rPr lang="el-GR" altLang="en-US"/>
              <a:t>Σ</a:t>
            </a:r>
            <a:r>
              <a:rPr lang="en-GB" altLang="en-US"/>
              <a:t> (bond enthalpy in products )</a:t>
            </a:r>
          </a:p>
          <a:p>
            <a:endParaRPr lang="en-GB" altLang="en-US"/>
          </a:p>
          <a:p>
            <a:r>
              <a:rPr lang="en-GB" altLang="en-US" sz="2800"/>
              <a:t>What is the enthalpy change for;</a:t>
            </a:r>
          </a:p>
          <a:p>
            <a:r>
              <a:rPr lang="en-GB" altLang="en-US" sz="2800"/>
              <a:t>C</a:t>
            </a:r>
            <a:r>
              <a:rPr lang="en-GB" altLang="en-US" sz="2800" baseline="-25000"/>
              <a:t>2</a:t>
            </a:r>
            <a:r>
              <a:rPr lang="en-GB" altLang="en-US" sz="2800"/>
              <a:t>H</a:t>
            </a:r>
            <a:r>
              <a:rPr lang="en-GB" altLang="en-US" sz="2800" baseline="-25000"/>
              <a:t>4</a:t>
            </a:r>
            <a:r>
              <a:rPr lang="en-GB" altLang="en-US" sz="2800"/>
              <a:t> (g) + H</a:t>
            </a:r>
            <a:r>
              <a:rPr lang="en-GB" altLang="en-US" sz="2800" baseline="-25000"/>
              <a:t>2</a:t>
            </a:r>
            <a:r>
              <a:rPr lang="en-GB" altLang="en-US" sz="2800"/>
              <a:t> (g) &gt; C</a:t>
            </a:r>
            <a:r>
              <a:rPr lang="en-GB" altLang="en-US" sz="2800" baseline="-25000"/>
              <a:t>2</a:t>
            </a:r>
            <a:r>
              <a:rPr lang="en-GB" altLang="en-US" sz="2800"/>
              <a:t>H</a:t>
            </a:r>
            <a:r>
              <a:rPr lang="en-GB" altLang="en-US" sz="2800" baseline="-25000"/>
              <a:t>6 </a:t>
            </a:r>
            <a:r>
              <a:rPr lang="en-GB" altLang="en-US" sz="2800"/>
              <a:t>(g)</a:t>
            </a:r>
          </a:p>
        </p:txBody>
      </p:sp>
      <p:graphicFrame>
        <p:nvGraphicFramePr>
          <p:cNvPr id="9" name="Table 2">
            <a:extLst>
              <a:ext uri="{FF2B5EF4-FFF2-40B4-BE49-F238E27FC236}">
                <a16:creationId xmlns:a16="http://schemas.microsoft.com/office/drawing/2014/main" id="{9C44CE1A-86F9-4789-87CB-D7C9D381D471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3433763"/>
          <a:ext cx="5937250" cy="33829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50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7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66700">
                <a:tc>
                  <a:txBody>
                    <a:bodyPr/>
                    <a:lstStyle/>
                    <a:p>
                      <a:r>
                        <a:rPr lang="en-GB" sz="3200" dirty="0"/>
                        <a:t>Bond</a:t>
                      </a:r>
                    </a:p>
                  </a:txBody>
                  <a:tcPr marL="91444" marR="91444" marT="45716" marB="45716"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Bond enthalpy (kJ mol </a:t>
                      </a:r>
                      <a:r>
                        <a:rPr lang="en-GB" sz="3200" baseline="30000" dirty="0"/>
                        <a:t>-1 </a:t>
                      </a:r>
                      <a:r>
                        <a:rPr lang="en-GB" sz="3200" baseline="0" dirty="0"/>
                        <a:t> )</a:t>
                      </a:r>
                    </a:p>
                  </a:txBody>
                  <a:tcPr marL="91444" marR="91444" marT="45716" marB="4571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066">
                <a:tc>
                  <a:txBody>
                    <a:bodyPr/>
                    <a:lstStyle/>
                    <a:p>
                      <a:r>
                        <a:rPr lang="en-GB" sz="3200" dirty="0"/>
                        <a:t>H-H</a:t>
                      </a:r>
                    </a:p>
                  </a:txBody>
                  <a:tcPr marL="91444" marR="91444" marT="45716" marB="45716"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432</a:t>
                      </a:r>
                    </a:p>
                  </a:txBody>
                  <a:tcPr marL="91444" marR="91444" marT="45716" marB="4571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066">
                <a:tc>
                  <a:txBody>
                    <a:bodyPr/>
                    <a:lstStyle/>
                    <a:p>
                      <a:r>
                        <a:rPr lang="en-US" sz="3200" dirty="0"/>
                        <a:t>C-H</a:t>
                      </a:r>
                      <a:endParaRPr lang="en-GB" sz="3200" dirty="0"/>
                    </a:p>
                  </a:txBody>
                  <a:tcPr marL="91444" marR="91444" marT="45716" marB="45716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413</a:t>
                      </a:r>
                      <a:endParaRPr lang="en-GB" sz="3200" dirty="0"/>
                    </a:p>
                  </a:txBody>
                  <a:tcPr marL="91444" marR="91444" marT="45716" marB="4571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66">
                <a:tc>
                  <a:txBody>
                    <a:bodyPr/>
                    <a:lstStyle/>
                    <a:p>
                      <a:r>
                        <a:rPr lang="en-US" sz="3200" dirty="0"/>
                        <a:t>C-C</a:t>
                      </a:r>
                      <a:endParaRPr lang="en-GB" sz="3200" dirty="0"/>
                    </a:p>
                  </a:txBody>
                  <a:tcPr marL="91444" marR="91444" marT="45716" marB="45716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347</a:t>
                      </a:r>
                      <a:endParaRPr lang="en-GB" sz="3200" dirty="0"/>
                    </a:p>
                  </a:txBody>
                  <a:tcPr marL="91444" marR="91444" marT="45716" marB="4571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066">
                <a:tc>
                  <a:txBody>
                    <a:bodyPr/>
                    <a:lstStyle/>
                    <a:p>
                      <a:r>
                        <a:rPr lang="en-US" sz="3200" dirty="0"/>
                        <a:t>C=C</a:t>
                      </a:r>
                      <a:endParaRPr lang="en-GB" sz="3200" dirty="0"/>
                    </a:p>
                  </a:txBody>
                  <a:tcPr marL="91444" marR="91444" marT="45716" marB="45716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612</a:t>
                      </a:r>
                      <a:endParaRPr lang="en-GB" sz="3200" dirty="0"/>
                    </a:p>
                  </a:txBody>
                  <a:tcPr marL="91444" marR="91444" marT="45716" marB="4571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7DD8B-3F9E-423C-9BE4-50A87FF91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algn="l">
              <a:defRPr/>
            </a:pPr>
            <a:r>
              <a:rPr lang="en-GB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Enthalpy so far….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475F3B2-5DB5-4DF5-90FB-5C4397D19BE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79388" y="1062038"/>
          <a:ext cx="8785225" cy="517525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04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6207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Method for finding enthalpy change</a:t>
                      </a:r>
                      <a:endParaRPr lang="en-GB" sz="1800" dirty="0">
                        <a:solidFill>
                          <a:schemeClr val="tx2"/>
                        </a:solidFill>
                      </a:endParaRPr>
                    </a:p>
                  </a:txBody>
                  <a:tcPr marL="91444" marR="91444" marT="45726" marB="457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Finding </a:t>
                      </a:r>
                      <a:r>
                        <a:rPr lang="en-GB" sz="1800" dirty="0"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GB" sz="1800" dirty="0"/>
                        <a:t>H</a:t>
                      </a:r>
                      <a:endParaRPr lang="en-GB" sz="1800" dirty="0">
                        <a:solidFill>
                          <a:schemeClr val="tx2"/>
                        </a:solidFill>
                      </a:endParaRPr>
                    </a:p>
                  </a:txBody>
                  <a:tcPr marL="91444" marR="91444" marT="45726" marB="4572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022">
                <a:tc>
                  <a:txBody>
                    <a:bodyPr/>
                    <a:lstStyle/>
                    <a:p>
                      <a:r>
                        <a:rPr lang="en-GB" sz="1800" dirty="0"/>
                        <a:t>1. Bond enthalpies</a:t>
                      </a:r>
                    </a:p>
                  </a:txBody>
                  <a:tcPr marL="91444" marR="91444" marT="45726" marB="45726" anchor="ctr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Estimate using average values</a:t>
                      </a:r>
                    </a:p>
                  </a:txBody>
                  <a:tcPr marL="91444" marR="91444" marT="45726" marB="4572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3088">
                <a:tc>
                  <a:txBody>
                    <a:bodyPr/>
                    <a:lstStyle/>
                    <a:p>
                      <a:r>
                        <a:rPr lang="en-GB" sz="1800" dirty="0"/>
                        <a:t>2. Calorimeter to measure enthalpy</a:t>
                      </a:r>
                      <a:r>
                        <a:rPr lang="en-GB" sz="1800" baseline="0" dirty="0"/>
                        <a:t> change of combustion</a:t>
                      </a:r>
                      <a:endParaRPr lang="en-GB" sz="1800" dirty="0"/>
                    </a:p>
                  </a:txBody>
                  <a:tcPr marL="91444" marR="91444" marT="45726" marB="45726" anchor="ctr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Experimental measurement, has limitations</a:t>
                      </a:r>
                    </a:p>
                  </a:txBody>
                  <a:tcPr marL="91444" marR="91444" marT="45726" marB="4572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2982">
                <a:tc>
                  <a:txBody>
                    <a:bodyPr/>
                    <a:lstStyle/>
                    <a:p>
                      <a:r>
                        <a:rPr lang="en-GB" sz="1800" dirty="0"/>
                        <a:t>3. Calorimeter and cooling curve to measure</a:t>
                      </a:r>
                      <a:r>
                        <a:rPr lang="en-GB" sz="1800" baseline="0" dirty="0"/>
                        <a:t> enthalpy change of reaction</a:t>
                      </a:r>
                      <a:endParaRPr lang="en-GB" sz="1800" dirty="0"/>
                    </a:p>
                  </a:txBody>
                  <a:tcPr marL="91444" marR="91444" marT="45726" marB="45726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Experimental measurement, assumptions needed to calculate</a:t>
                      </a:r>
                    </a:p>
                    <a:p>
                      <a:endParaRPr lang="en-GB" sz="1800" dirty="0"/>
                    </a:p>
                  </a:txBody>
                  <a:tcPr marL="91444" marR="91444" marT="45726" marB="45726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3088">
                <a:tc>
                  <a:txBody>
                    <a:bodyPr/>
                    <a:lstStyle/>
                    <a:p>
                      <a:r>
                        <a:rPr lang="en-GB" sz="1800" dirty="0"/>
                        <a:t>4. Hess</a:t>
                      </a:r>
                      <a:r>
                        <a:rPr lang="en-GB" sz="1800" baseline="0" dirty="0"/>
                        <a:t> cycle</a:t>
                      </a:r>
                      <a:endParaRPr lang="en-GB" sz="1800" dirty="0"/>
                    </a:p>
                  </a:txBody>
                  <a:tcPr marL="91444" marR="91444" marT="45726" marB="45726" anchor="ctr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Gives exact value if other enthalpy changes are known</a:t>
                      </a:r>
                    </a:p>
                  </a:txBody>
                  <a:tcPr marL="91444" marR="91444" marT="45726" marB="45726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>
            <a:extLst>
              <a:ext uri="{FF2B5EF4-FFF2-40B4-BE49-F238E27FC236}">
                <a16:creationId xmlns:a16="http://schemas.microsoft.com/office/drawing/2014/main" id="{A0AB7C58-3278-4030-95D7-9A44A0ED4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88913"/>
            <a:ext cx="86868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GB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Calculate the enthalpy change of the reaction below:</a:t>
            </a:r>
            <a:endParaRPr lang="en-US" sz="28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1507" name="Rectangle 5">
            <a:extLst>
              <a:ext uri="{FF2B5EF4-FFF2-40B4-BE49-F238E27FC236}">
                <a16:creationId xmlns:a16="http://schemas.microsoft.com/office/drawing/2014/main" id="{9A318153-9318-43CD-9C84-3D8780EE6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435100"/>
            <a:ext cx="8002587" cy="914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en-GB" altLang="en-US" sz="2800" dirty="0"/>
              <a:t>	NH</a:t>
            </a:r>
            <a:r>
              <a:rPr lang="en-GB" altLang="en-US" sz="2800" baseline="-25000" dirty="0"/>
              <a:t>3(g)</a:t>
            </a:r>
            <a:r>
              <a:rPr lang="en-GB" altLang="en-US" sz="2800" dirty="0"/>
              <a:t>  +  </a:t>
            </a:r>
            <a:r>
              <a:rPr lang="en-GB" altLang="en-US" sz="2800" dirty="0" err="1"/>
              <a:t>HCl</a:t>
            </a:r>
            <a:r>
              <a:rPr lang="en-GB" altLang="en-US" sz="2800" baseline="-25000" dirty="0"/>
              <a:t>(g)</a:t>
            </a:r>
            <a:r>
              <a:rPr lang="en-GB" altLang="en-US" sz="2800" dirty="0"/>
              <a:t>			NH</a:t>
            </a:r>
            <a:r>
              <a:rPr lang="en-GB" altLang="en-US" sz="2800" baseline="-25000" dirty="0"/>
              <a:t>4</a:t>
            </a:r>
            <a:r>
              <a:rPr lang="en-GB" altLang="en-US" sz="2800" dirty="0"/>
              <a:t>Cl</a:t>
            </a:r>
            <a:r>
              <a:rPr lang="en-GB" altLang="en-US" sz="2800" baseline="-25000" dirty="0"/>
              <a:t>(g)</a:t>
            </a:r>
          </a:p>
          <a:p>
            <a:pPr eaLnBrk="1" hangingPunct="1">
              <a:defRPr/>
            </a:pPr>
            <a:endParaRPr lang="en-GB" altLang="en-US" sz="2800" baseline="-25000" dirty="0"/>
          </a:p>
          <a:p>
            <a:pPr marL="0" indent="0" eaLnBrk="1" hangingPunct="1">
              <a:buFontTx/>
              <a:buNone/>
              <a:defRPr/>
            </a:pPr>
            <a:endParaRPr lang="en-GB" altLang="en-US" sz="2800" dirty="0"/>
          </a:p>
          <a:p>
            <a:pPr marL="0" indent="0" eaLnBrk="1" hangingPunct="1">
              <a:buFontTx/>
              <a:buNone/>
              <a:defRPr/>
            </a:pPr>
            <a:r>
              <a:rPr lang="en-GB" altLang="en-US" sz="2800" dirty="0"/>
              <a:t>Create an enthalpy cycle that includes the reaction above and data from the table.</a:t>
            </a:r>
          </a:p>
          <a:p>
            <a:pPr marL="0" indent="0" eaLnBrk="1" hangingPunct="1">
              <a:buFontTx/>
              <a:buNone/>
              <a:defRPr/>
            </a:pPr>
            <a:endParaRPr lang="en-GB" altLang="en-US" sz="2800" dirty="0"/>
          </a:p>
          <a:p>
            <a:pPr marL="0" indent="0" eaLnBrk="1" hangingPunct="1">
              <a:buFontTx/>
              <a:buNone/>
              <a:defRPr/>
            </a:pPr>
            <a:r>
              <a:rPr lang="en-GB" altLang="en-US" sz="2800" dirty="0"/>
              <a:t>Think about definition of </a:t>
            </a:r>
            <a:r>
              <a:rPr lang="en-GB" sz="2800" dirty="0" err="1">
                <a:latin typeface="Symbol" pitchFamily="18" charset="2"/>
              </a:rPr>
              <a:t>D</a:t>
            </a:r>
            <a:r>
              <a:rPr lang="en-GB" sz="2800" baseline="-25000" dirty="0" err="1"/>
              <a:t>f</a:t>
            </a:r>
            <a:r>
              <a:rPr lang="en-GB" sz="2800" dirty="0" err="1"/>
              <a:t>H</a:t>
            </a:r>
            <a:r>
              <a:rPr lang="en-GB" sz="2800" dirty="0"/>
              <a:t>.</a:t>
            </a:r>
            <a:endParaRPr lang="en-US" sz="2800" baseline="-25000" dirty="0"/>
          </a:p>
          <a:p>
            <a:pPr marL="0" indent="0" eaLnBrk="1" hangingPunct="1">
              <a:buFontTx/>
              <a:buNone/>
              <a:defRPr/>
            </a:pPr>
            <a:endParaRPr lang="en-GB" altLang="en-US" sz="2800" dirty="0"/>
          </a:p>
          <a:p>
            <a:pPr marL="0" indent="0" eaLnBrk="1" hangingPunct="1">
              <a:buFontTx/>
              <a:buNone/>
              <a:defRPr/>
            </a:pPr>
            <a:endParaRPr lang="en-GB" altLang="en-US" sz="2800" dirty="0"/>
          </a:p>
          <a:p>
            <a:pPr eaLnBrk="1" hangingPunct="1">
              <a:defRPr/>
            </a:pPr>
            <a:endParaRPr lang="en-US" altLang="en-US" sz="2800" dirty="0"/>
          </a:p>
        </p:txBody>
      </p:sp>
      <p:graphicFrame>
        <p:nvGraphicFramePr>
          <p:cNvPr id="28678" name="Group 6">
            <a:extLst>
              <a:ext uri="{FF2B5EF4-FFF2-40B4-BE49-F238E27FC236}">
                <a16:creationId xmlns:a16="http://schemas.microsoft.com/office/drawing/2014/main" id="{A8D69024-CAAF-4B2A-893F-978A9A5040A7}"/>
              </a:ext>
            </a:extLst>
          </p:cNvPr>
          <p:cNvGraphicFramePr>
            <a:graphicFrameLocks noGrp="1"/>
          </p:cNvGraphicFramePr>
          <p:nvPr/>
        </p:nvGraphicFramePr>
        <p:xfrm>
          <a:off x="468313" y="5157788"/>
          <a:ext cx="7786688" cy="1284287"/>
        </p:xfrm>
        <a:graphic>
          <a:graphicData uri="http://schemas.openxmlformats.org/drawingml/2006/table">
            <a:tbl>
              <a:tblPr/>
              <a:tblGrid>
                <a:gridCol w="1946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7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6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6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27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Substance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0" marB="456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NH</a:t>
                      </a:r>
                      <a:r>
                        <a:rPr kumimoji="0" lang="en-GB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3(g)</a:t>
                      </a:r>
                      <a:endParaRPr kumimoji="0" lang="en-US" sz="2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HCl</a:t>
                      </a:r>
                      <a:r>
                        <a:rPr kumimoji="0" lang="en-GB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(g)</a:t>
                      </a:r>
                      <a:endParaRPr kumimoji="0" lang="en-US" sz="2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NH</a:t>
                      </a:r>
                      <a:r>
                        <a:rPr kumimoji="0" lang="en-GB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</a:t>
                      </a:r>
                      <a:r>
                        <a:rPr kumimoji="0" lang="en-GB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(g)</a:t>
                      </a:r>
                      <a:endParaRPr kumimoji="0" lang="en-US" sz="2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5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D</a:t>
                      </a:r>
                      <a:r>
                        <a:rPr kumimoji="0" lang="en-GB" sz="2800" b="0" i="0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  <a:r>
                        <a:rPr kumimoji="0" lang="en-GB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endParaRPr kumimoji="0" lang="en-US" sz="2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0" marB="456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-46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-92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-315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8149" name="Line 23">
            <a:extLst>
              <a:ext uri="{FF2B5EF4-FFF2-40B4-BE49-F238E27FC236}">
                <a16:creationId xmlns:a16="http://schemas.microsoft.com/office/drawing/2014/main" id="{9CA80042-27C1-4717-AAB0-5A9355AA0AB2}"/>
              </a:ext>
            </a:extLst>
          </p:cNvPr>
          <p:cNvSpPr>
            <a:spLocks noChangeShapeType="1"/>
          </p:cNvSpPr>
          <p:nvPr/>
        </p:nvSpPr>
        <p:spPr bwMode="auto">
          <a:xfrm>
            <a:off x="3995738" y="1628775"/>
            <a:ext cx="1871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 spd="slow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AC322-3BC5-45F4-8965-7AC49F3A6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algn="l">
              <a:defRPr/>
            </a:pPr>
            <a:r>
              <a:rPr lang="en-GB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Enthalpy so far….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A6E9774-A411-43B3-9ADA-AF908B6C317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79388" y="1157288"/>
          <a:ext cx="8785225" cy="479266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122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63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28646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Method for finding enthalpy change</a:t>
                      </a:r>
                      <a:endParaRPr lang="en-GB" sz="1800" dirty="0">
                        <a:solidFill>
                          <a:schemeClr val="tx2"/>
                        </a:solidFill>
                      </a:endParaRPr>
                    </a:p>
                  </a:txBody>
                  <a:tcPr marL="91443" marR="91443" marT="45726" marB="457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Limitations</a:t>
                      </a:r>
                      <a:endParaRPr lang="en-GB" sz="1800" dirty="0">
                        <a:solidFill>
                          <a:schemeClr val="tx2"/>
                        </a:solidFill>
                      </a:endParaRPr>
                    </a:p>
                  </a:txBody>
                  <a:tcPr marL="91443" marR="91443" marT="45726" marB="4572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0145">
                <a:tc>
                  <a:txBody>
                    <a:bodyPr/>
                    <a:lstStyle/>
                    <a:p>
                      <a:r>
                        <a:rPr lang="en-GB" sz="1800" dirty="0"/>
                        <a:t>Calculate</a:t>
                      </a:r>
                      <a:r>
                        <a:rPr lang="en-GB" sz="1800" baseline="0" dirty="0"/>
                        <a:t> u</a:t>
                      </a:r>
                      <a:r>
                        <a:rPr lang="en-GB" sz="1800" dirty="0"/>
                        <a:t>sing bond enthalpies</a:t>
                      </a:r>
                    </a:p>
                  </a:txBody>
                  <a:tcPr marL="91443" marR="91443" marT="45726" marB="45726" anchor="ctr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3" marR="91443" marT="45726" marB="4572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3872">
                <a:tc>
                  <a:txBody>
                    <a:bodyPr/>
                    <a:lstStyle/>
                    <a:p>
                      <a:r>
                        <a:rPr lang="en-GB" sz="1800" dirty="0"/>
                        <a:t>Measure using calorimeter</a:t>
                      </a:r>
                    </a:p>
                  </a:txBody>
                  <a:tcPr marL="91443" marR="91443" marT="45726" marB="45726" anchor="ctr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3" marR="91443" marT="45726" marB="4572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71B5FFD-F459-4ABE-8412-9C13DC6EA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2963" y="3254375"/>
            <a:ext cx="50403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Have to use average values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4C0F05-FE3A-43BB-9419-7072BABB5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9625" y="3716338"/>
            <a:ext cx="50403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Bond enthalpies calculated in gas state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012D35-0BD4-4A59-8940-62293609E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1375" y="4346575"/>
            <a:ext cx="5041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Heat loss to surroundings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25E37B-BA60-4C76-A7C7-9F161BAC6A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2963" y="4722813"/>
            <a:ext cx="50419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Incomplete reaction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9DCBC6-69D0-4337-BBE3-7FF4328F8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2963" y="5075238"/>
            <a:ext cx="58832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Evaporation of fuel (for combustion reactions)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5BCF7AF-7FBD-48FD-A76F-A6746A422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2963" y="2852738"/>
            <a:ext cx="50403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Estimate only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5FC031-C827-4BE4-9F79-20275CD0FF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5516563"/>
            <a:ext cx="50403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Standard conditions may not be possible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CFA93-12C5-4BD6-8629-B7F60B134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350" y="146050"/>
            <a:ext cx="8229600" cy="1143000"/>
          </a:xfrm>
        </p:spPr>
        <p:txBody>
          <a:bodyPr/>
          <a:lstStyle/>
          <a:p>
            <a:pPr algn="l">
              <a:defRPr/>
            </a:pPr>
            <a:r>
              <a:rPr lang="en-GB" sz="3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Measuring </a:t>
            </a:r>
            <a:r>
              <a:rPr lang="en-GB" sz="3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anose="05050102010706020507" pitchFamily="18" charset="2"/>
              </a:rPr>
              <a:t>D</a:t>
            </a:r>
            <a:r>
              <a:rPr lang="en-GB" sz="3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866A4-E892-4360-ADB0-BA1C3C766B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2713" y="1454150"/>
            <a:ext cx="3038475" cy="4525963"/>
          </a:xfrm>
          <a:solidFill>
            <a:srgbClr val="FFCC99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GB" altLang="en-US" sz="2000" b="1" u="sng"/>
              <a:t>Bond enthalpy</a:t>
            </a:r>
          </a:p>
          <a:p>
            <a:pPr marL="0" indent="0">
              <a:buFontTx/>
              <a:buNone/>
            </a:pPr>
            <a:endParaRPr lang="en-GB" altLang="en-US" sz="2000" b="1" u="sng"/>
          </a:p>
          <a:p>
            <a:pPr marL="0" indent="0">
              <a:buFontTx/>
              <a:buNone/>
            </a:pPr>
            <a:r>
              <a:rPr lang="en-GB" altLang="en-US" sz="2000"/>
              <a:t>Estimate the enthalpy change</a:t>
            </a:r>
          </a:p>
          <a:p>
            <a:pPr marL="0" indent="0">
              <a:buFontTx/>
              <a:buNone/>
            </a:pPr>
            <a:endParaRPr lang="en-GB" altLang="en-US" sz="2000"/>
          </a:p>
          <a:p>
            <a:pPr marL="0" indent="0">
              <a:buFontTx/>
              <a:buNone/>
            </a:pPr>
            <a:r>
              <a:rPr lang="en-GB" altLang="en-US" sz="2000"/>
              <a:t>Use average values</a:t>
            </a:r>
          </a:p>
          <a:p>
            <a:pPr marL="0" indent="0">
              <a:buFontTx/>
              <a:buNone/>
            </a:pPr>
            <a:endParaRPr lang="en-GB" altLang="en-US" sz="2000"/>
          </a:p>
          <a:p>
            <a:pPr marL="0" indent="0">
              <a:buFontTx/>
              <a:buNone/>
            </a:pPr>
            <a:r>
              <a:rPr lang="en-GB" altLang="en-US" sz="2000"/>
              <a:t>Measured in gas state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988340A-C3C4-4B89-A001-2B43B92E96A0}"/>
              </a:ext>
            </a:extLst>
          </p:cNvPr>
          <p:cNvSpPr txBox="1">
            <a:spLocks/>
          </p:cNvSpPr>
          <p:nvPr/>
        </p:nvSpPr>
        <p:spPr bwMode="auto">
          <a:xfrm>
            <a:off x="3151188" y="1471613"/>
            <a:ext cx="3036887" cy="50498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GB" sz="2000" b="1" u="sng" kern="0" dirty="0"/>
              <a:t>Measurement </a:t>
            </a:r>
            <a:r>
              <a:rPr lang="en-GB" sz="2000" b="1" u="sng" kern="0" dirty="0" err="1">
                <a:latin typeface="Symbol" panose="05050102010706020507" pitchFamily="18" charset="2"/>
              </a:rPr>
              <a:t>D</a:t>
            </a:r>
            <a:r>
              <a:rPr lang="en-GB" sz="2000" b="1" u="sng" kern="0" baseline="-25000" dirty="0" err="1"/>
              <a:t>c</a:t>
            </a:r>
            <a:r>
              <a:rPr lang="en-GB" sz="2000" b="1" u="sng" kern="0" dirty="0" err="1"/>
              <a:t>H</a:t>
            </a:r>
            <a:endParaRPr lang="en-GB" sz="2000" b="1" u="sng" kern="0" dirty="0"/>
          </a:p>
          <a:p>
            <a:pPr marL="0" indent="0">
              <a:buFontTx/>
              <a:buNone/>
              <a:defRPr/>
            </a:pPr>
            <a:endParaRPr lang="en-GB" sz="2000" b="1" u="sng" kern="0" dirty="0"/>
          </a:p>
          <a:p>
            <a:pPr marL="0" indent="0">
              <a:buFontTx/>
              <a:buNone/>
              <a:defRPr/>
            </a:pPr>
            <a:r>
              <a:rPr lang="en-GB" sz="2000" kern="0" dirty="0"/>
              <a:t>Q = </a:t>
            </a:r>
            <a:r>
              <a:rPr lang="en-GB" sz="2000" kern="0" dirty="0" err="1"/>
              <a:t>mc</a:t>
            </a:r>
            <a:r>
              <a:rPr lang="en-GB" sz="2000" kern="0" dirty="0" err="1">
                <a:latin typeface="Symbol" panose="05050102010706020507" pitchFamily="18" charset="2"/>
              </a:rPr>
              <a:t>D</a:t>
            </a:r>
            <a:r>
              <a:rPr lang="en-GB" sz="2000" kern="0" dirty="0" err="1"/>
              <a:t>T</a:t>
            </a:r>
            <a:endParaRPr lang="en-GB" sz="2000" kern="0" dirty="0"/>
          </a:p>
          <a:p>
            <a:pPr marL="0" indent="0">
              <a:buFontTx/>
              <a:buNone/>
              <a:defRPr/>
            </a:pPr>
            <a:endParaRPr lang="en-GB" sz="2000" kern="0" dirty="0"/>
          </a:p>
          <a:p>
            <a:pPr marL="0" indent="0">
              <a:buFontTx/>
              <a:buNone/>
              <a:defRPr/>
            </a:pPr>
            <a:r>
              <a:rPr lang="en-GB" sz="2000" kern="0" dirty="0">
                <a:latin typeface="Symbol" panose="05050102010706020507" pitchFamily="18" charset="2"/>
              </a:rPr>
              <a:t>D</a:t>
            </a:r>
            <a:r>
              <a:rPr lang="en-GB" sz="2000" kern="0" dirty="0"/>
              <a:t>H = Q/n</a:t>
            </a:r>
          </a:p>
          <a:p>
            <a:pPr marL="0" indent="0">
              <a:buFontTx/>
              <a:buNone/>
              <a:defRPr/>
            </a:pPr>
            <a:endParaRPr lang="en-GB" sz="2000" kern="0" dirty="0"/>
          </a:p>
          <a:p>
            <a:pPr marL="0" indent="0">
              <a:buFontTx/>
              <a:buNone/>
              <a:defRPr/>
            </a:pPr>
            <a:endParaRPr lang="en-GB" sz="2000" kern="0" dirty="0"/>
          </a:p>
          <a:p>
            <a:pPr marL="0" indent="0">
              <a:buFontTx/>
              <a:buNone/>
              <a:defRPr/>
            </a:pPr>
            <a:r>
              <a:rPr lang="en-GB" sz="2000" kern="0" dirty="0"/>
              <a:t>Heat loss to surroundings</a:t>
            </a:r>
          </a:p>
          <a:p>
            <a:pPr marL="0" indent="0">
              <a:buFontTx/>
              <a:buNone/>
              <a:defRPr/>
            </a:pPr>
            <a:endParaRPr lang="en-GB" sz="2000" kern="0" dirty="0"/>
          </a:p>
          <a:p>
            <a:pPr marL="0" indent="0">
              <a:buFontTx/>
              <a:buNone/>
              <a:defRPr/>
            </a:pPr>
            <a:r>
              <a:rPr lang="en-GB" sz="2000" kern="0" dirty="0"/>
              <a:t>Incomplete combustion</a:t>
            </a:r>
          </a:p>
          <a:p>
            <a:pPr marL="0" indent="0">
              <a:buFontTx/>
              <a:buNone/>
              <a:defRPr/>
            </a:pPr>
            <a:endParaRPr lang="en-GB" sz="2000" kern="0" dirty="0"/>
          </a:p>
          <a:p>
            <a:pPr marL="0" indent="0">
              <a:buFontTx/>
              <a:buNone/>
              <a:defRPr/>
            </a:pPr>
            <a:r>
              <a:rPr lang="en-GB" sz="2000" kern="0" dirty="0"/>
              <a:t>Evaporation of fuel</a:t>
            </a:r>
          </a:p>
          <a:p>
            <a:pPr marL="0" indent="0">
              <a:buFontTx/>
              <a:buNone/>
              <a:defRPr/>
            </a:pPr>
            <a:endParaRPr lang="en-GB" sz="2000" kern="0" dirty="0"/>
          </a:p>
          <a:p>
            <a:pPr marL="0" indent="0">
              <a:buFontTx/>
              <a:buNone/>
              <a:defRPr/>
            </a:pPr>
            <a:endParaRPr lang="en-GB" sz="2000" kern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ACB71E2-2699-4DD8-BF00-880B825017C0}"/>
              </a:ext>
            </a:extLst>
          </p:cNvPr>
          <p:cNvSpPr txBox="1">
            <a:spLocks/>
          </p:cNvSpPr>
          <p:nvPr/>
        </p:nvSpPr>
        <p:spPr bwMode="auto">
          <a:xfrm>
            <a:off x="6043613" y="1454150"/>
            <a:ext cx="3038475" cy="452596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GB" sz="2000" b="1" u="sng" kern="0" dirty="0"/>
              <a:t>Measurement </a:t>
            </a:r>
            <a:r>
              <a:rPr lang="en-GB" sz="2000" b="1" u="sng" kern="0" dirty="0" err="1">
                <a:latin typeface="Symbol" panose="05050102010706020507" pitchFamily="18" charset="2"/>
              </a:rPr>
              <a:t>D</a:t>
            </a:r>
            <a:r>
              <a:rPr lang="en-GB" sz="2000" b="1" u="sng" kern="0" baseline="-25000" dirty="0" err="1"/>
              <a:t>r</a:t>
            </a:r>
            <a:r>
              <a:rPr lang="en-GB" sz="2000" b="1" u="sng" kern="0" dirty="0" err="1"/>
              <a:t>H</a:t>
            </a:r>
            <a:endParaRPr lang="en-GB" sz="2000" b="1" u="sng" kern="0" dirty="0"/>
          </a:p>
          <a:p>
            <a:pPr marL="0" indent="0">
              <a:buFontTx/>
              <a:buNone/>
              <a:defRPr/>
            </a:pPr>
            <a:endParaRPr lang="en-GB" sz="2000" b="1" u="sng" kern="0" dirty="0"/>
          </a:p>
          <a:p>
            <a:pPr marL="0" indent="0">
              <a:buFontTx/>
              <a:buNone/>
              <a:defRPr/>
            </a:pPr>
            <a:r>
              <a:rPr lang="en-GB" sz="2000" kern="0" dirty="0"/>
              <a:t>Cooling curve to partly compensate heat loss to surroundings and more accurate </a:t>
            </a:r>
            <a:r>
              <a:rPr lang="en-GB" sz="2000" kern="0" dirty="0">
                <a:latin typeface="Symbol" panose="05050102010706020507" pitchFamily="18" charset="2"/>
              </a:rPr>
              <a:t>D</a:t>
            </a:r>
            <a:r>
              <a:rPr lang="en-GB" sz="2000" kern="0" dirty="0"/>
              <a:t>T</a:t>
            </a:r>
          </a:p>
          <a:p>
            <a:pPr marL="0" indent="0">
              <a:buFontTx/>
              <a:buNone/>
              <a:defRPr/>
            </a:pPr>
            <a:endParaRPr lang="en-GB" sz="2000" kern="0" dirty="0"/>
          </a:p>
          <a:p>
            <a:pPr marL="0" indent="0">
              <a:buFontTx/>
              <a:buNone/>
              <a:defRPr/>
            </a:pPr>
            <a:r>
              <a:rPr lang="en-GB" sz="2000" kern="0" dirty="0"/>
              <a:t>Q = </a:t>
            </a:r>
            <a:r>
              <a:rPr lang="en-GB" sz="2000" kern="0" dirty="0" err="1"/>
              <a:t>mc</a:t>
            </a:r>
            <a:r>
              <a:rPr lang="en-GB" sz="2000" kern="0" dirty="0" err="1">
                <a:latin typeface="Symbol" panose="05050102010706020507" pitchFamily="18" charset="2"/>
              </a:rPr>
              <a:t>D</a:t>
            </a:r>
            <a:r>
              <a:rPr lang="en-GB" sz="2000" kern="0" dirty="0" err="1"/>
              <a:t>T</a:t>
            </a:r>
            <a:endParaRPr lang="en-GB" sz="2000" kern="0" dirty="0"/>
          </a:p>
          <a:p>
            <a:pPr marL="0" indent="0">
              <a:buFontTx/>
              <a:buNone/>
              <a:defRPr/>
            </a:pPr>
            <a:endParaRPr lang="en-GB" sz="2000" kern="0" dirty="0"/>
          </a:p>
          <a:p>
            <a:pPr marL="0" indent="0">
              <a:buFontTx/>
              <a:buNone/>
              <a:defRPr/>
            </a:pPr>
            <a:r>
              <a:rPr lang="en-GB" sz="2000" kern="0" dirty="0">
                <a:latin typeface="Symbol" panose="05050102010706020507" pitchFamily="18" charset="2"/>
              </a:rPr>
              <a:t>D</a:t>
            </a:r>
            <a:r>
              <a:rPr lang="en-GB" sz="2000" kern="0" dirty="0"/>
              <a:t>H = Q/n</a:t>
            </a:r>
          </a:p>
          <a:p>
            <a:pPr marL="0" indent="0">
              <a:buFontTx/>
              <a:buNone/>
              <a:defRPr/>
            </a:pPr>
            <a:endParaRPr lang="en-GB" sz="2000" kern="0" dirty="0"/>
          </a:p>
          <a:p>
            <a:pPr marL="0" indent="0">
              <a:buFontTx/>
              <a:buNone/>
              <a:defRPr/>
            </a:pPr>
            <a:r>
              <a:rPr lang="en-GB" sz="2000" kern="0" dirty="0"/>
              <a:t>Approximations made when using solutions</a:t>
            </a:r>
          </a:p>
          <a:p>
            <a:pPr marL="0" indent="0">
              <a:buFontTx/>
              <a:buNone/>
              <a:defRPr/>
            </a:pPr>
            <a:endParaRPr lang="en-GB" sz="2000" kern="0" dirty="0"/>
          </a:p>
          <a:p>
            <a:pPr marL="0" indent="0">
              <a:buFontTx/>
              <a:buNone/>
              <a:defRPr/>
            </a:pPr>
            <a:endParaRPr lang="en-GB" sz="2000" kern="0" dirty="0"/>
          </a:p>
          <a:p>
            <a:pPr marL="0" indent="0">
              <a:buFontTx/>
              <a:buNone/>
              <a:defRPr/>
            </a:pPr>
            <a:endParaRPr lang="en-GB" sz="2000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199A1540-BEA2-4B4D-A737-DE026377DC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 new kind of enthalpy change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2D039724-FD14-4626-ACD2-9272EBCFEE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The last you need to know</a:t>
            </a:r>
          </a:p>
          <a:p>
            <a:r>
              <a:rPr lang="en-GB" altLang="en-US"/>
              <a:t>Enthalpy change of formation</a:t>
            </a:r>
          </a:p>
          <a:p>
            <a:pPr algn="ctr"/>
            <a:r>
              <a:rPr lang="en-GB" altLang="en-US"/>
              <a:t>Δ</a:t>
            </a:r>
            <a:r>
              <a:rPr lang="en-GB" altLang="en-US" baseline="-25000"/>
              <a:t>f</a:t>
            </a:r>
            <a:r>
              <a:rPr lang="en-GB" altLang="en-US" i="1"/>
              <a:t>H</a:t>
            </a:r>
            <a:r>
              <a:rPr lang="el-GR" altLang="en-US" baseline="30000"/>
              <a:t>θ</a:t>
            </a:r>
            <a:endParaRPr lang="en-GB" altLang="en-US" baseline="30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B1D986DE-16E9-4BB0-8A04-AA29819079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 new kind of enthalpy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EAE26-49ED-4113-AAD6-DC28E85D0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The last you need to know</a:t>
            </a:r>
          </a:p>
          <a:p>
            <a:pPr>
              <a:defRPr/>
            </a:pPr>
            <a:r>
              <a:rPr lang="en-GB" dirty="0"/>
              <a:t>Enthalpy change of formation</a:t>
            </a:r>
          </a:p>
          <a:p>
            <a:pPr algn="ctr">
              <a:defRPr/>
            </a:pPr>
            <a:r>
              <a:rPr lang="en-GB" dirty="0" err="1"/>
              <a:t>Δ</a:t>
            </a:r>
            <a:r>
              <a:rPr lang="en-GB" baseline="-25000" dirty="0" err="1"/>
              <a:t>f</a:t>
            </a:r>
            <a:r>
              <a:rPr lang="en-GB" i="1" dirty="0" err="1"/>
              <a:t>H</a:t>
            </a:r>
            <a:r>
              <a:rPr lang="el-GR" baseline="30000" dirty="0"/>
              <a:t>θ</a:t>
            </a:r>
            <a:endParaRPr lang="en-GB" baseline="30000" dirty="0"/>
          </a:p>
          <a:p>
            <a:pPr marL="0" indent="0">
              <a:buFontTx/>
              <a:buNone/>
              <a:defRPr/>
            </a:pPr>
            <a:r>
              <a:rPr lang="en-GB" dirty="0"/>
              <a:t>This is one value</a:t>
            </a:r>
          </a:p>
          <a:p>
            <a:pPr marL="0" indent="0">
              <a:buFontTx/>
              <a:buNone/>
              <a:defRPr/>
            </a:pPr>
            <a:endParaRPr lang="en-GB" dirty="0">
              <a:solidFill>
                <a:srgbClr val="4D5156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en-GB" dirty="0">
                <a:solidFill>
                  <a:srgbClr val="4D5156"/>
                </a:solidFill>
              </a:rPr>
              <a:t>It is the change of enthalpy during the formation of 1 mole of a substance from its constituent elements, with all substances in their standard states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6BFA0885-A7D5-4327-9366-B5D437E97B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For example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94D91BC6-707E-45B5-A8CD-AC4C335B32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What would the enthalpy of formation of methane be</a:t>
            </a:r>
          </a:p>
          <a:p>
            <a:r>
              <a:rPr lang="en-GB" altLang="en-US"/>
              <a:t>Well what is methane made from?</a:t>
            </a:r>
          </a:p>
        </p:txBody>
      </p:sp>
      <p:pic>
        <p:nvPicPr>
          <p:cNvPr id="10244" name="Picture 4">
            <a:extLst>
              <a:ext uri="{FF2B5EF4-FFF2-40B4-BE49-F238E27FC236}">
                <a16:creationId xmlns:a16="http://schemas.microsoft.com/office/drawing/2014/main" id="{5F90CFBE-FC9A-46BA-9680-7BD74CD6F1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75" t="19202" r="27951" b="57001"/>
          <a:stretch>
            <a:fillRect/>
          </a:stretch>
        </p:blipFill>
        <p:spPr bwMode="auto">
          <a:xfrm>
            <a:off x="611188" y="3894138"/>
            <a:ext cx="8237537" cy="241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3E6C7EA0-3A9D-424C-9200-E1520F7B04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For example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8FB1E762-8113-4962-AF94-1FB39608C6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What would the enthalpy of formation of methane be</a:t>
            </a:r>
          </a:p>
          <a:p>
            <a:r>
              <a:rPr lang="en-GB" altLang="en-US"/>
              <a:t>Well what is methane made from?</a:t>
            </a:r>
          </a:p>
          <a:p>
            <a:endParaRPr lang="en-GB" altLang="en-US"/>
          </a:p>
          <a:p>
            <a:endParaRPr lang="en-GB" altLang="en-US"/>
          </a:p>
          <a:p>
            <a:r>
              <a:rPr lang="en-GB" altLang="en-US"/>
              <a:t>Carbon and Hydrogen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AF4CE0AC97CE42B5045DA50BA79D50" ma:contentTypeVersion="4" ma:contentTypeDescription="Create a new document." ma:contentTypeScope="" ma:versionID="10b735ba765ace3784071788339c4b8b">
  <xsd:schema xmlns:xsd="http://www.w3.org/2001/XMLSchema" xmlns:xs="http://www.w3.org/2001/XMLSchema" xmlns:p="http://schemas.microsoft.com/office/2006/metadata/properties" xmlns:ns2="1cffac9c-1c52-4e94-8ecf-0e118fcb6452" xmlns:ns3="4cb08401-df6a-4268-b587-e339685fffd0" targetNamespace="http://schemas.microsoft.com/office/2006/metadata/properties" ma:root="true" ma:fieldsID="0237971f8e8c56e65eac8c45fe5d29cc" ns2:_="" ns3:_="">
    <xsd:import namespace="1cffac9c-1c52-4e94-8ecf-0e118fcb6452"/>
    <xsd:import namespace="4cb08401-df6a-4268-b587-e339685fff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ffac9c-1c52-4e94-8ecf-0e118fcb64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08401-df6a-4268-b587-e339685fffd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BAC055-F1C1-4D3B-812C-B3F9DD4CC2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CB61B0-6DA2-402E-A0A2-CB156B96CF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ffac9c-1c52-4e94-8ecf-0e118fcb6452"/>
    <ds:schemaRef ds:uri="4cb08401-df6a-4268-b587-e339685fff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1170</TotalTime>
  <Words>1620</Words>
  <Application>Microsoft Office PowerPoint</Application>
  <PresentationFormat>On-screen Show (4:3)</PresentationFormat>
  <Paragraphs>353</Paragraphs>
  <Slides>42</Slides>
  <Notes>4</Notes>
  <HiddenSlides>10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Arial</vt:lpstr>
      <vt:lpstr>Calibri</vt:lpstr>
      <vt:lpstr>Symbol</vt:lpstr>
      <vt:lpstr>Royal Society of Chemistry</vt:lpstr>
      <vt:lpstr>Wingdings</vt:lpstr>
      <vt:lpstr>Default Design</vt:lpstr>
      <vt:lpstr>Starter questions</vt:lpstr>
      <vt:lpstr>Your next mock</vt:lpstr>
      <vt:lpstr>Enthalpy Cycles</vt:lpstr>
      <vt:lpstr>Recap Bond enthalpy</vt:lpstr>
      <vt:lpstr>Measuring DH</vt:lpstr>
      <vt:lpstr>A new kind of enthalpy change</vt:lpstr>
      <vt:lpstr>A new kind of enthalpy change</vt:lpstr>
      <vt:lpstr>For example</vt:lpstr>
      <vt:lpstr>For example</vt:lpstr>
      <vt:lpstr>For example</vt:lpstr>
      <vt:lpstr>PowerPoint Presentation</vt:lpstr>
      <vt:lpstr>What does it show</vt:lpstr>
      <vt:lpstr>PowerPoint Presentation</vt:lpstr>
      <vt:lpstr>Try enthalpy of formation questions</vt:lpstr>
      <vt:lpstr>Hess Law</vt:lpstr>
      <vt:lpstr>How does this work</vt:lpstr>
      <vt:lpstr>PowerPoint Presentation</vt:lpstr>
      <vt:lpstr>Standard Enthalpy of combustion, DcH</vt:lpstr>
      <vt:lpstr>PowerPoint Presentation</vt:lpstr>
      <vt:lpstr>PowerPoint Presentation</vt:lpstr>
      <vt:lpstr>DF 12</vt:lpstr>
      <vt:lpstr>PowerPoint Presentation</vt:lpstr>
      <vt:lpstr>PowerPoint Presentation</vt:lpstr>
      <vt:lpstr>Enthalpy cycles</vt:lpstr>
      <vt:lpstr>Enthalpy cycles</vt:lpstr>
      <vt:lpstr>PowerPoint Presentation</vt:lpstr>
      <vt:lpstr>Hess’s Law</vt:lpstr>
      <vt:lpstr>DF12</vt:lpstr>
      <vt:lpstr>DF12</vt:lpstr>
      <vt:lpstr>Drawing enthalpy cycles</vt:lpstr>
      <vt:lpstr>Task DF2.3</vt:lpstr>
      <vt:lpstr>Enthalpy change of formation of methane:</vt:lpstr>
      <vt:lpstr>Example: Calculate the enthalpy change of formation of methane using the following data:</vt:lpstr>
      <vt:lpstr>Summary: Finding DHf by using enthalpy of combustion data</vt:lpstr>
      <vt:lpstr>Summary: Finding DHf by using enthalpy of combustion data</vt:lpstr>
      <vt:lpstr>Write balanced equations to show:</vt:lpstr>
      <vt:lpstr>PowerPoint Presentation</vt:lpstr>
      <vt:lpstr>PowerPoint Presentation</vt:lpstr>
      <vt:lpstr>Enthalpy consolidation</vt:lpstr>
      <vt:lpstr>Enthalpy so far….</vt:lpstr>
      <vt:lpstr>PowerPoint Presentation</vt:lpstr>
      <vt:lpstr>Enthalpy so far….</vt:lpstr>
    </vt:vector>
  </TitlesOfParts>
  <Company>Newport Free Grammar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Enthalpy Cycles</dc:title>
  <dc:creator>ce</dc:creator>
  <cp:lastModifiedBy>Bansari Sanghvi</cp:lastModifiedBy>
  <cp:revision>76</cp:revision>
  <cp:lastPrinted>2014-12-01T07:58:40Z</cp:lastPrinted>
  <dcterms:created xsi:type="dcterms:W3CDTF">2010-02-08T19:32:51Z</dcterms:created>
  <dcterms:modified xsi:type="dcterms:W3CDTF">2021-01-14T13:02:32Z</dcterms:modified>
</cp:coreProperties>
</file>